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/>
  <p:notesSz cx="6858000" cy="9144000"/>
  <p:embeddedFontLst>
    <p:embeddedFont>
      <p:font typeface="Open Sans 1" panose="020B0604020202020204" charset="0"/>
      <p:regular r:id="rId46"/>
    </p:embeddedFont>
    <p:embeddedFont>
      <p:font typeface="Open Sans 2" panose="020B0604020202020204" charset="0"/>
      <p:regular r:id="rId47"/>
    </p:embeddedFont>
    <p:embeddedFont>
      <p:font typeface="Open Sans 2 Bold" panose="020B0604020202020204" charset="0"/>
      <p:regular r:id="rId48"/>
    </p:embeddedFont>
    <p:embeddedFont>
      <p:font typeface="Open Sans 2 Bold Italics" panose="020B0604020202020204" charset="0"/>
      <p:regular r:id="rId49"/>
    </p:embeddedFont>
    <p:embeddedFont>
      <p:font typeface="Open Sans 2 Italics" panose="020B0604020202020204" charset="0"/>
      <p:regular r:id="rId50"/>
    </p:embeddedFont>
    <p:embeddedFont>
      <p:font typeface="TT Commons Pro" panose="020B0604020202020204" charset="0"/>
      <p:regular r:id="rId51"/>
    </p:embeddedFont>
    <p:embeddedFont>
      <p:font typeface="TT Commons Pro Bold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7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jpe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25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7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2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2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2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2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2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2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2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eg"/><Relationship Id="rId4" Type="http://schemas.openxmlformats.org/officeDocument/2006/relationships/image" Target="../media/image2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4.png"/><Relationship Id="rId7" Type="http://schemas.openxmlformats.org/officeDocument/2006/relationships/image" Target="../media/image62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25.svg"/><Relationship Id="rId9" Type="http://schemas.openxmlformats.org/officeDocument/2006/relationships/image" Target="../media/image64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8317420"/>
            <a:ext cx="16230600" cy="19050"/>
            <a:chOff x="0" y="0"/>
            <a:chExt cx="16230600" cy="190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30600" cy="19050"/>
            </a:xfrm>
            <a:custGeom>
              <a:avLst/>
              <a:gdLst/>
              <a:ahLst/>
              <a:cxnLst/>
              <a:rect l="l" t="t" r="r" b="b"/>
              <a:pathLst>
                <a:path w="16230600" h="19050">
                  <a:moveTo>
                    <a:pt x="0" y="0"/>
                  </a:moveTo>
                  <a:lnTo>
                    <a:pt x="0" y="19050"/>
                  </a:lnTo>
                  <a:lnTo>
                    <a:pt x="8020050" y="19050"/>
                  </a:lnTo>
                  <a:lnTo>
                    <a:pt x="8020050" y="0"/>
                  </a:lnTo>
                  <a:close/>
                  <a:moveTo>
                    <a:pt x="8210550" y="0"/>
                  </a:moveTo>
                  <a:lnTo>
                    <a:pt x="8210550" y="19050"/>
                  </a:lnTo>
                  <a:lnTo>
                    <a:pt x="16230600" y="19050"/>
                  </a:lnTo>
                  <a:lnTo>
                    <a:pt x="16230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00645" y="1159621"/>
            <a:ext cx="673818" cy="631403"/>
            <a:chOff x="0" y="0"/>
            <a:chExt cx="673811" cy="631406"/>
          </a:xfrm>
        </p:grpSpPr>
        <p:sp>
          <p:nvSpPr>
            <p:cNvPr id="6" name="Freeform 6"/>
            <p:cNvSpPr/>
            <p:nvPr/>
          </p:nvSpPr>
          <p:spPr>
            <a:xfrm>
              <a:off x="106172" y="63500"/>
              <a:ext cx="449199" cy="412115"/>
            </a:xfrm>
            <a:custGeom>
              <a:avLst/>
              <a:gdLst/>
              <a:ahLst/>
              <a:cxnLst/>
              <a:rect l="l" t="t" r="r" b="b"/>
              <a:pathLst>
                <a:path w="449199" h="412115">
                  <a:moveTo>
                    <a:pt x="230759" y="412115"/>
                  </a:moveTo>
                  <a:cubicBezTo>
                    <a:pt x="156083" y="412115"/>
                    <a:pt x="78994" y="272796"/>
                    <a:pt x="52959" y="187579"/>
                  </a:cubicBezTo>
                  <a:cubicBezTo>
                    <a:pt x="0" y="14224"/>
                    <a:pt x="125857" y="0"/>
                    <a:pt x="231521" y="0"/>
                  </a:cubicBezTo>
                  <a:cubicBezTo>
                    <a:pt x="390525" y="0"/>
                    <a:pt x="449199" y="57531"/>
                    <a:pt x="408432" y="184531"/>
                  </a:cubicBezTo>
                  <a:cubicBezTo>
                    <a:pt x="376555" y="284099"/>
                    <a:pt x="292862" y="411988"/>
                    <a:pt x="230632" y="4119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6690" y="161798"/>
              <a:ext cx="489331" cy="398399"/>
            </a:xfrm>
            <a:custGeom>
              <a:avLst/>
              <a:gdLst/>
              <a:ahLst/>
              <a:cxnLst/>
              <a:rect l="l" t="t" r="r" b="b"/>
              <a:pathLst>
                <a:path w="489331" h="398399">
                  <a:moveTo>
                    <a:pt x="211963" y="398272"/>
                  </a:moveTo>
                  <a:cubicBezTo>
                    <a:pt x="165100" y="398272"/>
                    <a:pt x="119126" y="366776"/>
                    <a:pt x="72644" y="302641"/>
                  </a:cubicBezTo>
                  <a:cubicBezTo>
                    <a:pt x="0" y="202311"/>
                    <a:pt x="12954" y="104902"/>
                    <a:pt x="52197" y="56642"/>
                  </a:cubicBezTo>
                  <a:cubicBezTo>
                    <a:pt x="81407" y="20828"/>
                    <a:pt x="130683" y="0"/>
                    <a:pt x="186690" y="0"/>
                  </a:cubicBezTo>
                  <a:cubicBezTo>
                    <a:pt x="221107" y="0"/>
                    <a:pt x="258064" y="7747"/>
                    <a:pt x="294386" y="24765"/>
                  </a:cubicBezTo>
                  <a:cubicBezTo>
                    <a:pt x="489331" y="115189"/>
                    <a:pt x="423164" y="223520"/>
                    <a:pt x="356362" y="305562"/>
                  </a:cubicBezTo>
                  <a:cubicBezTo>
                    <a:pt x="306324" y="367030"/>
                    <a:pt x="258572" y="398399"/>
                    <a:pt x="211836" y="39839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-9017" y="166243"/>
              <a:ext cx="496951" cy="401701"/>
            </a:xfrm>
            <a:custGeom>
              <a:avLst/>
              <a:gdLst/>
              <a:ahLst/>
              <a:cxnLst/>
              <a:rect l="l" t="t" r="r" b="b"/>
              <a:pathLst>
                <a:path w="496951" h="401701">
                  <a:moveTo>
                    <a:pt x="305308" y="401701"/>
                  </a:moveTo>
                  <a:cubicBezTo>
                    <a:pt x="264287" y="401701"/>
                    <a:pt x="218186" y="379476"/>
                    <a:pt x="166243" y="335788"/>
                  </a:cubicBezTo>
                  <a:cubicBezTo>
                    <a:pt x="85344" y="267716"/>
                    <a:pt x="0" y="173736"/>
                    <a:pt x="174498" y="48387"/>
                  </a:cubicBezTo>
                  <a:cubicBezTo>
                    <a:pt x="220218" y="15494"/>
                    <a:pt x="270383" y="0"/>
                    <a:pt x="315722" y="0"/>
                  </a:cubicBezTo>
                  <a:cubicBezTo>
                    <a:pt x="355473" y="0"/>
                    <a:pt x="391795" y="11811"/>
                    <a:pt x="418465" y="34290"/>
                  </a:cubicBezTo>
                  <a:cubicBezTo>
                    <a:pt x="466090" y="74295"/>
                    <a:pt x="496951" y="167513"/>
                    <a:pt x="444373" y="279781"/>
                  </a:cubicBezTo>
                  <a:cubicBezTo>
                    <a:pt x="406019" y="361696"/>
                    <a:pt x="360172" y="401701"/>
                    <a:pt x="305308" y="40170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762467" y="869290"/>
            <a:ext cx="1247775" cy="1247775"/>
          </a:xfrm>
          <a:custGeom>
            <a:avLst/>
            <a:gdLst/>
            <a:ahLst/>
            <a:cxnLst/>
            <a:rect l="l" t="t" r="r" b="b"/>
            <a:pathLst>
              <a:path w="1247775" h="1247775">
                <a:moveTo>
                  <a:pt x="0" y="0"/>
                </a:moveTo>
                <a:lnTo>
                  <a:pt x="1247775" y="0"/>
                </a:lnTo>
                <a:lnTo>
                  <a:pt x="1247775" y="1247775"/>
                </a:lnTo>
                <a:lnTo>
                  <a:pt x="0" y="1247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635660" y="8913971"/>
            <a:ext cx="1012822" cy="1012822"/>
            <a:chOff x="0" y="0"/>
            <a:chExt cx="1012825" cy="1012825"/>
          </a:xfrm>
        </p:grpSpPr>
        <p:sp>
          <p:nvSpPr>
            <p:cNvPr id="11" name="Freeform 11"/>
            <p:cNvSpPr/>
            <p:nvPr/>
          </p:nvSpPr>
          <p:spPr>
            <a:xfrm>
              <a:off x="63500" y="63500"/>
              <a:ext cx="885825" cy="885825"/>
            </a:xfrm>
            <a:custGeom>
              <a:avLst/>
              <a:gdLst/>
              <a:ahLst/>
              <a:cxnLst/>
              <a:rect l="l" t="t" r="r" b="b"/>
              <a:pathLst>
                <a:path w="885825" h="885825">
                  <a:moveTo>
                    <a:pt x="444754" y="26416"/>
                  </a:moveTo>
                  <a:cubicBezTo>
                    <a:pt x="675513" y="26416"/>
                    <a:pt x="863092" y="214122"/>
                    <a:pt x="863092" y="444754"/>
                  </a:cubicBezTo>
                  <a:cubicBezTo>
                    <a:pt x="863092" y="675386"/>
                    <a:pt x="675513" y="863219"/>
                    <a:pt x="444754" y="863219"/>
                  </a:cubicBezTo>
                  <a:cubicBezTo>
                    <a:pt x="213995" y="863219"/>
                    <a:pt x="26416" y="675513"/>
                    <a:pt x="26416" y="444754"/>
                  </a:cubicBezTo>
                  <a:cubicBezTo>
                    <a:pt x="26416" y="213995"/>
                    <a:pt x="213995" y="26416"/>
                    <a:pt x="444754" y="26416"/>
                  </a:cubicBezTo>
                  <a:close/>
                  <a:moveTo>
                    <a:pt x="444754" y="0"/>
                  </a:moveTo>
                  <a:cubicBezTo>
                    <a:pt x="199517" y="0"/>
                    <a:pt x="0" y="199517"/>
                    <a:pt x="0" y="444754"/>
                  </a:cubicBezTo>
                  <a:cubicBezTo>
                    <a:pt x="0" y="670560"/>
                    <a:pt x="168910" y="857504"/>
                    <a:pt x="387096" y="885825"/>
                  </a:cubicBezTo>
                  <a:lnTo>
                    <a:pt x="502412" y="885825"/>
                  </a:lnTo>
                  <a:cubicBezTo>
                    <a:pt x="701675" y="859917"/>
                    <a:pt x="859917" y="701675"/>
                    <a:pt x="885825" y="502412"/>
                  </a:cubicBezTo>
                  <a:lnTo>
                    <a:pt x="885825" y="387096"/>
                  </a:lnTo>
                  <a:lnTo>
                    <a:pt x="885825" y="387096"/>
                  </a:lnTo>
                  <a:cubicBezTo>
                    <a:pt x="857504" y="168910"/>
                    <a:pt x="670560" y="0"/>
                    <a:pt x="444754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35610" y="397637"/>
              <a:ext cx="113665" cy="229108"/>
            </a:xfrm>
            <a:custGeom>
              <a:avLst/>
              <a:gdLst/>
              <a:ahLst/>
              <a:cxnLst/>
              <a:rect l="l" t="t" r="r" b="b"/>
              <a:pathLst>
                <a:path w="113665" h="229108">
                  <a:moveTo>
                    <a:pt x="113665" y="229108"/>
                  </a:moveTo>
                  <a:lnTo>
                    <a:pt x="65278" y="229108"/>
                  </a:lnTo>
                  <a:lnTo>
                    <a:pt x="65278" y="96774"/>
                  </a:lnTo>
                  <a:lnTo>
                    <a:pt x="65786" y="75057"/>
                  </a:lnTo>
                  <a:lnTo>
                    <a:pt x="66421" y="51181"/>
                  </a:lnTo>
                  <a:lnTo>
                    <a:pt x="52705" y="64643"/>
                  </a:lnTo>
                  <a:lnTo>
                    <a:pt x="23368" y="88011"/>
                  </a:lnTo>
                  <a:lnTo>
                    <a:pt x="0" y="58801"/>
                  </a:lnTo>
                  <a:lnTo>
                    <a:pt x="73787" y="0"/>
                  </a:lnTo>
                  <a:lnTo>
                    <a:pt x="113538" y="0"/>
                  </a:lnTo>
                  <a:lnTo>
                    <a:pt x="113538" y="229108"/>
                  </a:ln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47750" y="8409508"/>
            <a:ext cx="1670494" cy="25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FFFFFF"/>
                </a:solidFill>
                <a:latin typeface="TT Commons Pro Bold"/>
              </a:rPr>
              <a:t>PRESENTATO DA: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03803" y="8409508"/>
            <a:ext cx="1136332" cy="25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FFFFFF"/>
                </a:solidFill>
                <a:latin typeface="TT Commons Pro Bold"/>
              </a:rPr>
              <a:t>CONTATTO: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7750" y="8669579"/>
            <a:ext cx="2107109" cy="69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5"/>
              </a:lnSpc>
            </a:pPr>
            <a:r>
              <a:rPr lang="en-US" sz="1999" spc="99">
                <a:solidFill>
                  <a:srgbClr val="FFFFFF"/>
                </a:solidFill>
                <a:latin typeface="TT Commons Pro"/>
              </a:rPr>
              <a:t>Nunzio Messineo Gabriele Martina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43692" y="8680504"/>
            <a:ext cx="3674164" cy="69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5"/>
              </a:lnSpc>
            </a:pPr>
            <a:r>
              <a:rPr lang="en-US" sz="1999" spc="99">
                <a:solidFill>
                  <a:srgbClr val="FFFFFF"/>
                </a:solidFill>
                <a:latin typeface="TT Commons Pro Bold"/>
              </a:rPr>
              <a:t>s315067@studenti.polito.it s310789@studenti.polito.it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347921"/>
            <a:ext cx="14619608" cy="527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sz="1600" spc="57">
                <a:solidFill>
                  <a:srgbClr val="FFFFFF"/>
                </a:solidFill>
                <a:latin typeface="TT Commons Pro Bold"/>
              </a:rPr>
              <a:t>                  </a:t>
            </a:r>
          </a:p>
          <a:p>
            <a:pPr algn="l">
              <a:lnSpc>
                <a:spcPts val="21442"/>
              </a:lnSpc>
            </a:pPr>
            <a:r>
              <a:rPr lang="en-US" sz="13996">
                <a:solidFill>
                  <a:srgbClr val="FFFFFF"/>
                </a:solidFill>
                <a:latin typeface="TT Commons Pro"/>
              </a:rPr>
              <a:t>Analisi comparativa</a:t>
            </a:r>
          </a:p>
          <a:p>
            <a:pPr algn="l">
              <a:lnSpc>
                <a:spcPts val="12218"/>
              </a:lnSpc>
            </a:pPr>
            <a:r>
              <a:rPr lang="en-US" sz="13996">
                <a:solidFill>
                  <a:srgbClr val="FFFFFF"/>
                </a:solidFill>
                <a:latin typeface="TT Commons Pro"/>
              </a:rPr>
              <a:t>tra Os161 e Xv6</a:t>
            </a:r>
          </a:p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FFFFFF"/>
                </a:solidFill>
                <a:latin typeface="TT Commons Pro"/>
              </a:rPr>
              <a:t>Progetto di Programmazione di Sistema - AA 23/24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69803" y="1248752"/>
            <a:ext cx="3781558" cy="43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1"/>
              </a:rPr>
              <a:t> POLITECNICO DI TORINO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5827824" cy="10287000"/>
            <a:chOff x="0" y="0"/>
            <a:chExt cx="5827827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27776" cy="10287000"/>
            </a:xfrm>
            <a:custGeom>
              <a:avLst/>
              <a:gdLst/>
              <a:ahLst/>
              <a:cxnLst/>
              <a:rect l="l" t="t" r="r" b="b"/>
              <a:pathLst>
                <a:path w="5827776" h="10287000">
                  <a:moveTo>
                    <a:pt x="0" y="0"/>
                  </a:moveTo>
                  <a:lnTo>
                    <a:pt x="0" y="10287000"/>
                  </a:lnTo>
                  <a:lnTo>
                    <a:pt x="3021584" y="10287000"/>
                  </a:lnTo>
                  <a:cubicBezTo>
                    <a:pt x="3062224" y="10258171"/>
                    <a:pt x="3102610" y="10228961"/>
                    <a:pt x="3142742" y="10199243"/>
                  </a:cubicBezTo>
                  <a:lnTo>
                    <a:pt x="3400044" y="9998456"/>
                  </a:lnTo>
                  <a:cubicBezTo>
                    <a:pt x="3484118" y="9929368"/>
                    <a:pt x="3566541" y="9858375"/>
                    <a:pt x="3647186" y="9785224"/>
                  </a:cubicBezTo>
                  <a:lnTo>
                    <a:pt x="3883533" y="9560180"/>
                  </a:lnTo>
                  <a:cubicBezTo>
                    <a:pt x="3960495" y="9483218"/>
                    <a:pt x="4035552" y="9404478"/>
                    <a:pt x="4108577" y="9323833"/>
                  </a:cubicBezTo>
                  <a:lnTo>
                    <a:pt x="4321810" y="9076691"/>
                  </a:lnTo>
                  <a:cubicBezTo>
                    <a:pt x="4390898" y="8992617"/>
                    <a:pt x="4457827" y="8906765"/>
                    <a:pt x="4522597" y="8819389"/>
                  </a:cubicBezTo>
                  <a:lnTo>
                    <a:pt x="4710557" y="8552562"/>
                  </a:lnTo>
                  <a:cubicBezTo>
                    <a:pt x="4771009" y="8462011"/>
                    <a:pt x="4829175" y="8370190"/>
                    <a:pt x="4885182" y="8276844"/>
                  </a:cubicBezTo>
                  <a:lnTo>
                    <a:pt x="5046091" y="7992873"/>
                  </a:lnTo>
                  <a:cubicBezTo>
                    <a:pt x="5097399" y="7896861"/>
                    <a:pt x="5146294" y="7799705"/>
                    <a:pt x="5192903" y="7701280"/>
                  </a:cubicBezTo>
                  <a:lnTo>
                    <a:pt x="5325237" y="7402830"/>
                  </a:lnTo>
                  <a:cubicBezTo>
                    <a:pt x="5366893" y="7302247"/>
                    <a:pt x="5406009" y="7200774"/>
                    <a:pt x="5442712" y="7098285"/>
                  </a:cubicBezTo>
                  <a:lnTo>
                    <a:pt x="5545074" y="6788404"/>
                  </a:lnTo>
                  <a:cubicBezTo>
                    <a:pt x="5576697" y="6684264"/>
                    <a:pt x="5605653" y="6579362"/>
                    <a:pt x="5632069" y="6473825"/>
                  </a:cubicBezTo>
                  <a:lnTo>
                    <a:pt x="5703570" y="6155310"/>
                  </a:lnTo>
                  <a:cubicBezTo>
                    <a:pt x="5724779" y="6048503"/>
                    <a:pt x="5743448" y="5941314"/>
                    <a:pt x="5759323" y="5833745"/>
                  </a:cubicBezTo>
                  <a:lnTo>
                    <a:pt x="5799328" y="5509768"/>
                  </a:lnTo>
                  <a:cubicBezTo>
                    <a:pt x="5809996" y="5401437"/>
                    <a:pt x="5817997" y="5292979"/>
                    <a:pt x="5823331" y="5184267"/>
                  </a:cubicBezTo>
                  <a:lnTo>
                    <a:pt x="5827776" y="5003419"/>
                  </a:lnTo>
                  <a:lnTo>
                    <a:pt x="5827776" y="4639818"/>
                  </a:lnTo>
                  <a:lnTo>
                    <a:pt x="5827776" y="4639818"/>
                  </a:lnTo>
                  <a:cubicBezTo>
                    <a:pt x="5826633" y="4603623"/>
                    <a:pt x="5825110" y="4567555"/>
                    <a:pt x="5823331" y="4531487"/>
                  </a:cubicBezTo>
                  <a:lnTo>
                    <a:pt x="5799328" y="4205986"/>
                  </a:lnTo>
                  <a:cubicBezTo>
                    <a:pt x="5788660" y="4097655"/>
                    <a:pt x="5775325" y="3989705"/>
                    <a:pt x="5759323" y="3882009"/>
                  </a:cubicBezTo>
                  <a:lnTo>
                    <a:pt x="5703570" y="3560445"/>
                  </a:lnTo>
                  <a:cubicBezTo>
                    <a:pt x="5682361" y="3453638"/>
                    <a:pt x="5658485" y="3347593"/>
                    <a:pt x="5632069" y="3241929"/>
                  </a:cubicBezTo>
                  <a:lnTo>
                    <a:pt x="5545074" y="2927350"/>
                  </a:lnTo>
                  <a:cubicBezTo>
                    <a:pt x="5513451" y="2823210"/>
                    <a:pt x="5479288" y="2719832"/>
                    <a:pt x="5442712" y="2617470"/>
                  </a:cubicBezTo>
                  <a:lnTo>
                    <a:pt x="5325237" y="2312924"/>
                  </a:lnTo>
                  <a:cubicBezTo>
                    <a:pt x="5283581" y="2212340"/>
                    <a:pt x="5239512" y="2112899"/>
                    <a:pt x="5192903" y="2014474"/>
                  </a:cubicBezTo>
                  <a:lnTo>
                    <a:pt x="5046091" y="1722882"/>
                  </a:lnTo>
                  <a:cubicBezTo>
                    <a:pt x="4994783" y="1626870"/>
                    <a:pt x="4941189" y="1532255"/>
                    <a:pt x="4885182" y="1438910"/>
                  </a:cubicBezTo>
                  <a:lnTo>
                    <a:pt x="4710684" y="1163066"/>
                  </a:lnTo>
                  <a:cubicBezTo>
                    <a:pt x="4650232" y="1072515"/>
                    <a:pt x="4587621" y="983615"/>
                    <a:pt x="4522724" y="896239"/>
                  </a:cubicBezTo>
                  <a:lnTo>
                    <a:pt x="4321810" y="638937"/>
                  </a:lnTo>
                  <a:cubicBezTo>
                    <a:pt x="4252722" y="554863"/>
                    <a:pt x="4181729" y="472440"/>
                    <a:pt x="4108577" y="391795"/>
                  </a:cubicBezTo>
                  <a:lnTo>
                    <a:pt x="3883533" y="155321"/>
                  </a:lnTo>
                  <a:cubicBezTo>
                    <a:pt x="3830955" y="102616"/>
                    <a:pt x="3777361" y="50927"/>
                    <a:pt x="3723005" y="0"/>
                  </a:cubicBezTo>
                  <a:close/>
                </a:path>
              </a:pathLst>
            </a:custGeom>
            <a:solidFill>
              <a:srgbClr val="020327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770372" y="9358027"/>
            <a:ext cx="975131" cy="975131"/>
            <a:chOff x="0" y="0"/>
            <a:chExt cx="975131" cy="975131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848106" cy="848106"/>
            </a:xfrm>
            <a:custGeom>
              <a:avLst/>
              <a:gdLst/>
              <a:ahLst/>
              <a:cxnLst/>
              <a:rect l="l" t="t" r="r" b="b"/>
              <a:pathLst>
                <a:path w="848106" h="848106">
                  <a:moveTo>
                    <a:pt x="424053" y="848106"/>
                  </a:moveTo>
                  <a:cubicBezTo>
                    <a:pt x="190246" y="848106"/>
                    <a:pt x="0" y="657987"/>
                    <a:pt x="0" y="424053"/>
                  </a:cubicBezTo>
                  <a:cubicBezTo>
                    <a:pt x="0" y="190119"/>
                    <a:pt x="190246" y="0"/>
                    <a:pt x="424053" y="0"/>
                  </a:cubicBezTo>
                  <a:cubicBezTo>
                    <a:pt x="657860" y="0"/>
                    <a:pt x="848106" y="190246"/>
                    <a:pt x="848106" y="424053"/>
                  </a:cubicBezTo>
                  <a:cubicBezTo>
                    <a:pt x="848106" y="657860"/>
                    <a:pt x="657987" y="848106"/>
                    <a:pt x="424053" y="848106"/>
                  </a:cubicBezTo>
                  <a:close/>
                  <a:moveTo>
                    <a:pt x="424053" y="25146"/>
                  </a:moveTo>
                  <a:cubicBezTo>
                    <a:pt x="204089" y="25146"/>
                    <a:pt x="25146" y="204089"/>
                    <a:pt x="25146" y="424053"/>
                  </a:cubicBezTo>
                  <a:cubicBezTo>
                    <a:pt x="25146" y="644017"/>
                    <a:pt x="204089" y="822960"/>
                    <a:pt x="424053" y="822960"/>
                  </a:cubicBezTo>
                  <a:cubicBezTo>
                    <a:pt x="644017" y="822960"/>
                    <a:pt x="822960" y="644017"/>
                    <a:pt x="822960" y="424053"/>
                  </a:cubicBezTo>
                  <a:cubicBezTo>
                    <a:pt x="822960" y="204089"/>
                    <a:pt x="644017" y="25146"/>
                    <a:pt x="424053" y="2514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Freeform 6"/>
            <p:cNvSpPr/>
            <p:nvPr/>
          </p:nvSpPr>
          <p:spPr>
            <a:xfrm>
              <a:off x="330835" y="382143"/>
              <a:ext cx="108458" cy="218440"/>
            </a:xfrm>
            <a:custGeom>
              <a:avLst/>
              <a:gdLst/>
              <a:ahLst/>
              <a:cxnLst/>
              <a:rect l="l" t="t" r="r" b="b"/>
              <a:pathLst>
                <a:path w="108458" h="218440">
                  <a:moveTo>
                    <a:pt x="108458" y="218440"/>
                  </a:moveTo>
                  <a:lnTo>
                    <a:pt x="62357" y="218440"/>
                  </a:lnTo>
                  <a:lnTo>
                    <a:pt x="62357" y="92202"/>
                  </a:lnTo>
                  <a:lnTo>
                    <a:pt x="62738" y="71501"/>
                  </a:lnTo>
                  <a:lnTo>
                    <a:pt x="63373" y="48768"/>
                  </a:lnTo>
                  <a:lnTo>
                    <a:pt x="50292" y="61595"/>
                  </a:lnTo>
                  <a:lnTo>
                    <a:pt x="22225" y="83820"/>
                  </a:lnTo>
                  <a:lnTo>
                    <a:pt x="0" y="56007"/>
                  </a:lnTo>
                  <a:lnTo>
                    <a:pt x="70358" y="0"/>
                  </a:lnTo>
                  <a:lnTo>
                    <a:pt x="108331" y="0"/>
                  </a:lnTo>
                  <a:lnTo>
                    <a:pt x="108331" y="218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Freeform 7"/>
            <p:cNvSpPr/>
            <p:nvPr/>
          </p:nvSpPr>
          <p:spPr>
            <a:xfrm>
              <a:off x="498602" y="378968"/>
              <a:ext cx="152781" cy="224790"/>
            </a:xfrm>
            <a:custGeom>
              <a:avLst/>
              <a:gdLst/>
              <a:ahLst/>
              <a:cxnLst/>
              <a:rect l="l" t="t" r="r" b="b"/>
              <a:pathLst>
                <a:path w="152781" h="224790">
                  <a:moveTo>
                    <a:pt x="152654" y="112522"/>
                  </a:moveTo>
                  <a:cubicBezTo>
                    <a:pt x="152654" y="150749"/>
                    <a:pt x="146431" y="178943"/>
                    <a:pt x="133858" y="197231"/>
                  </a:cubicBezTo>
                  <a:cubicBezTo>
                    <a:pt x="121285" y="215519"/>
                    <a:pt x="102108" y="224790"/>
                    <a:pt x="76073" y="224790"/>
                  </a:cubicBezTo>
                  <a:cubicBezTo>
                    <a:pt x="50927" y="224790"/>
                    <a:pt x="32004" y="215265"/>
                    <a:pt x="19177" y="196342"/>
                  </a:cubicBezTo>
                  <a:cubicBezTo>
                    <a:pt x="6350" y="177419"/>
                    <a:pt x="0" y="149606"/>
                    <a:pt x="0" y="112522"/>
                  </a:cubicBezTo>
                  <a:cubicBezTo>
                    <a:pt x="0" y="73914"/>
                    <a:pt x="6223" y="45720"/>
                    <a:pt x="18796" y="27305"/>
                  </a:cubicBezTo>
                  <a:cubicBezTo>
                    <a:pt x="31115" y="9017"/>
                    <a:pt x="50292" y="0"/>
                    <a:pt x="76200" y="0"/>
                  </a:cubicBezTo>
                  <a:cubicBezTo>
                    <a:pt x="101346" y="0"/>
                    <a:pt x="120269" y="9525"/>
                    <a:pt x="133350" y="28702"/>
                  </a:cubicBezTo>
                  <a:cubicBezTo>
                    <a:pt x="146431" y="47879"/>
                    <a:pt x="152781" y="75692"/>
                    <a:pt x="152781" y="112522"/>
                  </a:cubicBezTo>
                  <a:lnTo>
                    <a:pt x="152781" y="112522"/>
                  </a:lnTo>
                  <a:close/>
                  <a:moveTo>
                    <a:pt x="45847" y="112522"/>
                  </a:moveTo>
                  <a:cubicBezTo>
                    <a:pt x="45847" y="139192"/>
                    <a:pt x="48006" y="158369"/>
                    <a:pt x="52705" y="170053"/>
                  </a:cubicBezTo>
                  <a:cubicBezTo>
                    <a:pt x="57404" y="181737"/>
                    <a:pt x="65024" y="187452"/>
                    <a:pt x="76073" y="187452"/>
                  </a:cubicBezTo>
                  <a:cubicBezTo>
                    <a:pt x="86868" y="187452"/>
                    <a:pt x="94615" y="181483"/>
                    <a:pt x="99441" y="169799"/>
                  </a:cubicBezTo>
                  <a:cubicBezTo>
                    <a:pt x="104267" y="158115"/>
                    <a:pt x="106553" y="138938"/>
                    <a:pt x="106553" y="112395"/>
                  </a:cubicBezTo>
                  <a:cubicBezTo>
                    <a:pt x="106553" y="85725"/>
                    <a:pt x="104140" y="66294"/>
                    <a:pt x="99314" y="54610"/>
                  </a:cubicBezTo>
                  <a:cubicBezTo>
                    <a:pt x="94488" y="42926"/>
                    <a:pt x="86741" y="36957"/>
                    <a:pt x="76200" y="36957"/>
                  </a:cubicBezTo>
                  <a:cubicBezTo>
                    <a:pt x="65405" y="36957"/>
                    <a:pt x="57658" y="42926"/>
                    <a:pt x="52832" y="54610"/>
                  </a:cubicBezTo>
                  <a:cubicBezTo>
                    <a:pt x="48260" y="66294"/>
                    <a:pt x="45974" y="85471"/>
                    <a:pt x="45974" y="11239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2596" y="1773507"/>
            <a:ext cx="18190893" cy="771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4"/>
              </a:lnSpc>
            </a:pPr>
            <a:r>
              <a:rPr lang="en-US" sz="3206">
                <a:solidFill>
                  <a:srgbClr val="FFFFFF"/>
                </a:solidFill>
                <a:latin typeface="Open Sans 2"/>
              </a:rPr>
              <a:t>L'aggiunta di una nuova system call a Xv6 richiede la modifica del codice del kernel e l'aggiunta di una nuova voce alla system call table:</a:t>
            </a:r>
          </a:p>
          <a:p>
            <a:pPr algn="l">
              <a:lnSpc>
                <a:spcPts val="4424"/>
              </a:lnSpc>
            </a:pPr>
            <a:r>
              <a:rPr lang="en-US" sz="3206" spc="6">
                <a:solidFill>
                  <a:srgbClr val="FFFFFF"/>
                </a:solidFill>
                <a:latin typeface="Open Sans 2"/>
              </a:rPr>
              <a:t>1. Definire una nuova system call nel codice del kernel </a:t>
            </a:r>
          </a:p>
          <a:p>
            <a:pPr algn="l">
              <a:lnSpc>
                <a:spcPts val="4424"/>
              </a:lnSpc>
            </a:pPr>
            <a:r>
              <a:rPr lang="en-US" sz="3206">
                <a:solidFill>
                  <a:srgbClr val="FFFFFF"/>
                </a:solidFill>
                <a:latin typeface="Open Sans 2"/>
              </a:rPr>
              <a:t>        </a:t>
            </a:r>
            <a:r>
              <a:rPr lang="en-US" sz="3206">
                <a:solidFill>
                  <a:srgbClr val="FFFFFF"/>
                </a:solidFill>
                <a:latin typeface="Open Sans 2 Italics"/>
              </a:rPr>
              <a:t>#define SYS_getyear 22</a:t>
            </a:r>
          </a:p>
          <a:p>
            <a:pPr algn="l">
              <a:lnSpc>
                <a:spcPts val="4424"/>
              </a:lnSpc>
            </a:pPr>
            <a:r>
              <a:rPr lang="en-US" sz="3206" spc="3">
                <a:solidFill>
                  <a:srgbClr val="FFFFFF"/>
                </a:solidFill>
                <a:latin typeface="Open Sans 2"/>
              </a:rPr>
              <a:t>2. Aggiungerla alla system call table (in syscall.h) con un codice univoco </a:t>
            </a:r>
          </a:p>
          <a:p>
            <a:pPr algn="l">
              <a:lnSpc>
                <a:spcPts val="4424"/>
              </a:lnSpc>
            </a:pPr>
            <a:r>
              <a:rPr lang="en-US" sz="3206">
                <a:solidFill>
                  <a:srgbClr val="FFFFFF"/>
                </a:solidFill>
                <a:latin typeface="Open Sans 2"/>
              </a:rPr>
              <a:t>        </a:t>
            </a:r>
            <a:r>
              <a:rPr lang="en-US" sz="3206">
                <a:solidFill>
                  <a:srgbClr val="FFFFFF"/>
                </a:solidFill>
                <a:latin typeface="Open Sans 2 Italics"/>
              </a:rPr>
              <a:t>[SYS_getyear] sys_getyear</a:t>
            </a:r>
          </a:p>
          <a:p>
            <a:pPr algn="l">
              <a:lnSpc>
                <a:spcPts val="4424"/>
              </a:lnSpc>
            </a:pPr>
            <a:r>
              <a:rPr lang="en-US" sz="3206">
                <a:solidFill>
                  <a:srgbClr val="FFFFFF"/>
                </a:solidFill>
                <a:latin typeface="Open Sans 2"/>
              </a:rPr>
              <a:t>3. Aggiungere un puntatore alla chiamata di sistema (in syscall.c solo il prototipo) </a:t>
            </a:r>
          </a:p>
          <a:p>
            <a:pPr algn="l">
              <a:lnSpc>
                <a:spcPts val="4424"/>
              </a:lnSpc>
            </a:pPr>
            <a:r>
              <a:rPr lang="en-US" sz="3206">
                <a:solidFill>
                  <a:srgbClr val="FFFFFF"/>
                </a:solidFill>
                <a:latin typeface="Open Sans 2"/>
              </a:rPr>
              <a:t>        </a:t>
            </a:r>
            <a:r>
              <a:rPr lang="en-US" sz="3206">
                <a:solidFill>
                  <a:srgbClr val="FFFFFF"/>
                </a:solidFill>
                <a:latin typeface="Open Sans 2 Italics"/>
              </a:rPr>
              <a:t>extern int sys_getyear(void)</a:t>
            </a:r>
          </a:p>
          <a:p>
            <a:pPr algn="l">
              <a:lnSpc>
                <a:spcPts val="4424"/>
              </a:lnSpc>
            </a:pPr>
            <a:r>
              <a:rPr lang="en-US" sz="3206" spc="6">
                <a:solidFill>
                  <a:srgbClr val="FFFFFF"/>
                </a:solidFill>
                <a:latin typeface="Open Sans 2"/>
              </a:rPr>
              <a:t>4. Aggiungere l’interfaccia utente in usys.S </a:t>
            </a:r>
          </a:p>
          <a:p>
            <a:pPr algn="l">
              <a:lnSpc>
                <a:spcPts val="4424"/>
              </a:lnSpc>
            </a:pPr>
            <a:r>
              <a:rPr lang="en-US" sz="3206">
                <a:solidFill>
                  <a:srgbClr val="FFFFFF"/>
                </a:solidFill>
                <a:latin typeface="Open Sans 2"/>
              </a:rPr>
              <a:t>        </a:t>
            </a:r>
            <a:r>
              <a:rPr lang="en-US" sz="3206">
                <a:solidFill>
                  <a:srgbClr val="FFFFFF"/>
                </a:solidFill>
                <a:latin typeface="Open Sans 2 Italics"/>
              </a:rPr>
              <a:t>SYSCALL(getyear)</a:t>
            </a:r>
          </a:p>
          <a:p>
            <a:pPr algn="l">
              <a:lnSpc>
                <a:spcPts val="4424"/>
              </a:lnSpc>
            </a:pPr>
            <a:r>
              <a:rPr lang="en-US" sz="3206">
                <a:solidFill>
                  <a:srgbClr val="FFFFFF"/>
                </a:solidFill>
                <a:latin typeface="Open Sans 2"/>
              </a:rPr>
              <a:t>5. Implementare la system call function in sysproc.c </a:t>
            </a:r>
          </a:p>
          <a:p>
            <a:pPr algn="l">
              <a:lnSpc>
                <a:spcPts val="4424"/>
              </a:lnSpc>
            </a:pPr>
            <a:r>
              <a:rPr lang="en-US" sz="3206">
                <a:solidFill>
                  <a:srgbClr val="FFFFFF"/>
                </a:solidFill>
                <a:latin typeface="Open Sans 2"/>
              </a:rPr>
              <a:t>        </a:t>
            </a:r>
            <a:r>
              <a:rPr lang="en-US" sz="3206">
                <a:solidFill>
                  <a:srgbClr val="FFFFFF"/>
                </a:solidFill>
                <a:latin typeface="Open Sans 2 Italics"/>
              </a:rPr>
              <a:t>int sys_getyear(void) { return 1975; } </a:t>
            </a:r>
          </a:p>
          <a:p>
            <a:pPr algn="l">
              <a:lnSpc>
                <a:spcPts val="4424"/>
              </a:lnSpc>
            </a:pPr>
            <a:r>
              <a:rPr lang="en-US" sz="3206" spc="12">
                <a:solidFill>
                  <a:srgbClr val="FFFFFF"/>
                </a:solidFill>
                <a:latin typeface="Open Sans 2"/>
              </a:rPr>
              <a:t>6. Modificare il Makefile </a:t>
            </a:r>
          </a:p>
          <a:p>
            <a:pPr algn="l">
              <a:lnSpc>
                <a:spcPts val="4424"/>
              </a:lnSpc>
            </a:pPr>
            <a:r>
              <a:rPr lang="en-US" sz="3206">
                <a:solidFill>
                  <a:srgbClr val="FFFFFF"/>
                </a:solidFill>
                <a:latin typeface="Open Sans 2"/>
              </a:rPr>
              <a:t>       </a:t>
            </a:r>
            <a:r>
              <a:rPr lang="en-US" sz="3206">
                <a:solidFill>
                  <a:srgbClr val="FFFFFF"/>
                </a:solidFill>
                <a:latin typeface="Open Sans 2 Italics"/>
              </a:rPr>
              <a:t>make clean; make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4822" y="160049"/>
            <a:ext cx="12809087" cy="144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48"/>
              </a:lnSpc>
            </a:pPr>
            <a:r>
              <a:rPr lang="en-US" sz="8320">
                <a:solidFill>
                  <a:srgbClr val="FFFFFF"/>
                </a:solidFill>
                <a:latin typeface="TT Commons Pro"/>
              </a:rPr>
              <a:t>Creazione di una system call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702659" y="9258300"/>
            <a:ext cx="882548" cy="882548"/>
            <a:chOff x="0" y="0"/>
            <a:chExt cx="882548" cy="88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523" cy="882523"/>
            </a:xfrm>
            <a:custGeom>
              <a:avLst/>
              <a:gdLst/>
              <a:ahLst/>
              <a:cxnLst/>
              <a:rect l="l" t="t" r="r" b="b"/>
              <a:pathLst>
                <a:path w="882523" h="882523">
                  <a:moveTo>
                    <a:pt x="441325" y="882523"/>
                  </a:moveTo>
                  <a:cubicBezTo>
                    <a:pt x="197485" y="882523"/>
                    <a:pt x="0" y="683641"/>
                    <a:pt x="0" y="441325"/>
                  </a:cubicBezTo>
                  <a:cubicBezTo>
                    <a:pt x="0" y="199009"/>
                    <a:pt x="197485" y="0"/>
                    <a:pt x="441325" y="0"/>
                  </a:cubicBezTo>
                  <a:cubicBezTo>
                    <a:pt x="685165" y="0"/>
                    <a:pt x="882523" y="197485"/>
                    <a:pt x="882523" y="441325"/>
                  </a:cubicBezTo>
                  <a:cubicBezTo>
                    <a:pt x="882523" y="685165"/>
                    <a:pt x="683768" y="882523"/>
                    <a:pt x="441325" y="882523"/>
                  </a:cubicBezTo>
                  <a:close/>
                  <a:moveTo>
                    <a:pt x="441325" y="27178"/>
                  </a:moveTo>
                  <a:cubicBezTo>
                    <a:pt x="212471" y="27178"/>
                    <a:pt x="27305" y="212344"/>
                    <a:pt x="27305" y="441198"/>
                  </a:cubicBezTo>
                  <a:cubicBezTo>
                    <a:pt x="27305" y="670052"/>
                    <a:pt x="212471" y="855218"/>
                    <a:pt x="441325" y="855218"/>
                  </a:cubicBezTo>
                  <a:cubicBezTo>
                    <a:pt x="670179" y="855218"/>
                    <a:pt x="855345" y="670052"/>
                    <a:pt x="855345" y="441198"/>
                  </a:cubicBezTo>
                  <a:cubicBezTo>
                    <a:pt x="855345" y="212344"/>
                    <a:pt x="668782" y="27178"/>
                    <a:pt x="441325" y="27178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012890" y="336194"/>
            <a:ext cx="12445594" cy="144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48"/>
              </a:lnSpc>
            </a:pPr>
            <a:r>
              <a:rPr lang="en-US" sz="8320">
                <a:solidFill>
                  <a:srgbClr val="FFFFFF"/>
                </a:solidFill>
                <a:latin typeface="TT Commons Pro"/>
              </a:rPr>
              <a:t>Gestione delle trap in Os161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62434" y="9449905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8304" y="1766032"/>
            <a:ext cx="17771393" cy="7448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9">
                <a:solidFill>
                  <a:srgbClr val="FFFFFF"/>
                </a:solidFill>
                <a:latin typeface="Open Sans 2"/>
              </a:rPr>
              <a:t>In Os161, allo stesso modo di Xv6, ha un solo handler per gestire system call, exception e interrupt. Le principali differenze sono:</a:t>
            </a:r>
          </a:p>
          <a:p>
            <a:pPr algn="just">
              <a:lnSpc>
                <a:spcPts val="4200"/>
              </a:lnSpc>
            </a:pPr>
            <a:endParaRPr lang="en-US" sz="3009">
              <a:solidFill>
                <a:srgbClr val="FFFFFF"/>
              </a:solidFill>
              <a:latin typeface="Open Sans 2"/>
            </a:endParaRPr>
          </a:p>
          <a:p>
            <a:pPr marL="649643" lvl="1" indent="-324822" algn="l">
              <a:lnSpc>
                <a:spcPts val="4200"/>
              </a:lnSpc>
              <a:buFont typeface="Arial"/>
              <a:buChar char="•"/>
            </a:pPr>
            <a:r>
              <a:rPr lang="en-US" sz="3009">
                <a:solidFill>
                  <a:srgbClr val="FFFFFF"/>
                </a:solidFill>
                <a:latin typeface="Open Sans 2 Italics"/>
              </a:rPr>
              <a:t>Differenze di carattere implementativo</a:t>
            </a:r>
            <a:r>
              <a:rPr lang="en-US" sz="3009">
                <a:solidFill>
                  <a:srgbClr val="FFFFFF"/>
                </a:solidFill>
                <a:latin typeface="Open Sans 2"/>
              </a:rPr>
              <a:t>: dovute principalmente all’architettura (MIPS vs x86)</a:t>
            </a:r>
          </a:p>
          <a:p>
            <a:pPr algn="l">
              <a:lnSpc>
                <a:spcPts val="4200"/>
              </a:lnSpc>
            </a:pPr>
            <a:endParaRPr lang="en-US" sz="3009">
              <a:solidFill>
                <a:srgbClr val="FFFFFF"/>
              </a:solidFill>
              <a:latin typeface="Open Sans 2"/>
            </a:endParaRPr>
          </a:p>
          <a:p>
            <a:pPr marL="649643" lvl="1" indent="-324822" algn="l">
              <a:lnSpc>
                <a:spcPts val="4200"/>
              </a:lnSpc>
              <a:buFont typeface="Arial"/>
              <a:buChar char="•"/>
            </a:pPr>
            <a:r>
              <a:rPr lang="en-US" sz="3009">
                <a:solidFill>
                  <a:srgbClr val="FFFFFF"/>
                </a:solidFill>
                <a:latin typeface="Open Sans 2 Italics"/>
              </a:rPr>
              <a:t>Astrazione e modularità</a:t>
            </a:r>
            <a:r>
              <a:rPr lang="en-US" sz="3009">
                <a:solidFill>
                  <a:srgbClr val="FFFFFF"/>
                </a:solidFill>
                <a:latin typeface="Open Sans 2"/>
              </a:rPr>
              <a:t>: OS161 promuove una maggiore astrazione e modularità rispetto a xv6. Le system call sono implementate come chiamate remote attraverso messaggi, il che consente una maggiore separazione tra il codice utente e il codice kernel.</a:t>
            </a:r>
          </a:p>
          <a:p>
            <a:pPr algn="l">
              <a:lnSpc>
                <a:spcPts val="4200"/>
              </a:lnSpc>
            </a:pPr>
            <a:endParaRPr lang="en-US" sz="3009">
              <a:solidFill>
                <a:srgbClr val="FFFFFF"/>
              </a:solidFill>
              <a:latin typeface="Open Sans 2"/>
            </a:endParaRPr>
          </a:p>
          <a:p>
            <a:pPr marL="649643" lvl="1" indent="-324822" algn="l">
              <a:lnSpc>
                <a:spcPts val="4200"/>
              </a:lnSpc>
              <a:buFont typeface="Arial"/>
              <a:buChar char="•"/>
            </a:pPr>
            <a:r>
              <a:rPr lang="en-US" sz="3009">
                <a:solidFill>
                  <a:srgbClr val="FFFFFF"/>
                </a:solidFill>
                <a:latin typeface="Open Sans 2 Italics"/>
              </a:rPr>
              <a:t>Isolamento e protezione</a:t>
            </a:r>
            <a:r>
              <a:rPr lang="en-US" sz="3009">
                <a:solidFill>
                  <a:srgbClr val="FFFFFF"/>
                </a:solidFill>
                <a:latin typeface="Open Sans 2"/>
              </a:rPr>
              <a:t>: Grazie alla separazione dei servizi e dei componenti nel microkernel di OS161, è più probabile che il sistema operativo offra un maggiore isolamento e protezione tra le diverse componenti. Questo è vantaggioso in termini di sicurezza e stabilità</a:t>
            </a:r>
          </a:p>
          <a:p>
            <a:pPr algn="l">
              <a:lnSpc>
                <a:spcPts val="4200"/>
              </a:lnSpc>
            </a:pPr>
            <a:endParaRPr lang="en-US" sz="3009">
              <a:solidFill>
                <a:srgbClr val="FFFFFF"/>
              </a:solidFill>
              <a:latin typeface="Open Sans 2"/>
            </a:endParaRPr>
          </a:p>
          <a:p>
            <a:pPr algn="l">
              <a:lnSpc>
                <a:spcPts val="4200"/>
              </a:lnSpc>
            </a:pPr>
            <a:r>
              <a:rPr lang="en-US" sz="3009">
                <a:solidFill>
                  <a:srgbClr val="FFFFFF"/>
                </a:solidFill>
                <a:latin typeface="Open Sans 2"/>
              </a:rPr>
              <a:t>Anche l’implementazione delle system call hanno sostanzialmente lo stesso funzionamento.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72671" y="3693538"/>
            <a:ext cx="152400" cy="152400"/>
            <a:chOff x="0" y="0"/>
            <a:chExt cx="152400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2671" y="5493763"/>
            <a:ext cx="152400" cy="152400"/>
            <a:chOff x="0" y="0"/>
            <a:chExt cx="152400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72671" y="7293988"/>
            <a:ext cx="152400" cy="152400"/>
            <a:chOff x="0" y="0"/>
            <a:chExt cx="152400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702659" y="9258300"/>
            <a:ext cx="882548" cy="882548"/>
            <a:chOff x="0" y="0"/>
            <a:chExt cx="882548" cy="8825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2523" cy="882523"/>
            </a:xfrm>
            <a:custGeom>
              <a:avLst/>
              <a:gdLst/>
              <a:ahLst/>
              <a:cxnLst/>
              <a:rect l="l" t="t" r="r" b="b"/>
              <a:pathLst>
                <a:path w="882523" h="882523">
                  <a:moveTo>
                    <a:pt x="441325" y="882523"/>
                  </a:moveTo>
                  <a:cubicBezTo>
                    <a:pt x="197485" y="882523"/>
                    <a:pt x="0" y="683641"/>
                    <a:pt x="0" y="441325"/>
                  </a:cubicBezTo>
                  <a:cubicBezTo>
                    <a:pt x="0" y="199009"/>
                    <a:pt x="197485" y="0"/>
                    <a:pt x="441325" y="0"/>
                  </a:cubicBezTo>
                  <a:cubicBezTo>
                    <a:pt x="685165" y="0"/>
                    <a:pt x="882523" y="197485"/>
                    <a:pt x="882523" y="441325"/>
                  </a:cubicBezTo>
                  <a:cubicBezTo>
                    <a:pt x="882523" y="685165"/>
                    <a:pt x="683768" y="882523"/>
                    <a:pt x="441325" y="882523"/>
                  </a:cubicBezTo>
                  <a:close/>
                  <a:moveTo>
                    <a:pt x="441325" y="27178"/>
                  </a:moveTo>
                  <a:cubicBezTo>
                    <a:pt x="212471" y="27178"/>
                    <a:pt x="27305" y="212344"/>
                    <a:pt x="27305" y="441198"/>
                  </a:cubicBezTo>
                  <a:cubicBezTo>
                    <a:pt x="27305" y="670052"/>
                    <a:pt x="212471" y="855218"/>
                    <a:pt x="441325" y="855218"/>
                  </a:cubicBezTo>
                  <a:cubicBezTo>
                    <a:pt x="670179" y="855218"/>
                    <a:pt x="855345" y="670052"/>
                    <a:pt x="855345" y="441198"/>
                  </a:cubicBezTo>
                  <a:cubicBezTo>
                    <a:pt x="855345" y="212344"/>
                    <a:pt x="668782" y="27178"/>
                    <a:pt x="441325" y="27178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0476" y="533638"/>
            <a:ext cx="10444115" cy="144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19"/>
              </a:lnSpc>
            </a:pPr>
            <a:r>
              <a:rPr lang="en-US" sz="8299">
                <a:solidFill>
                  <a:srgbClr val="FFFFFF"/>
                </a:solidFill>
                <a:latin typeface="TT Commons Pro"/>
              </a:rPr>
              <a:t>Sincronizzazione in Xv6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62434" y="9449905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12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1196" y="2201008"/>
            <a:ext cx="17090165" cy="660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I meccanismi di sincronizzazione implementati da Xv6 sono:</a:t>
            </a:r>
          </a:p>
          <a:p>
            <a:pPr algn="r">
              <a:lnSpc>
                <a:spcPts val="4725"/>
              </a:lnSpc>
            </a:pPr>
            <a:endParaRPr lang="en-US" sz="3399">
              <a:solidFill>
                <a:srgbClr val="FFFFFF"/>
              </a:solidFill>
              <a:latin typeface="Open Sans 2"/>
            </a:endParaRPr>
          </a:p>
          <a:p>
            <a:pPr algn="ctr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 Bold Italics"/>
              </a:rPr>
              <a:t>Spin Lock</a:t>
            </a:r>
            <a:r>
              <a:rPr lang="en-US" sz="3399">
                <a:solidFill>
                  <a:srgbClr val="FFFFFF"/>
                </a:solidFill>
                <a:latin typeface="Open Sans 2"/>
              </a:rPr>
              <a:t>: è un tipo di lock caratterizzato principalmente da un booleano che</a:t>
            </a:r>
          </a:p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determina se è detenuto o è disponibile.</a:t>
            </a:r>
          </a:p>
          <a:p>
            <a:pPr algn="l">
              <a:lnSpc>
                <a:spcPts val="4725"/>
              </a:lnSpc>
            </a:pPr>
            <a:endParaRPr lang="en-US" sz="3399">
              <a:solidFill>
                <a:srgbClr val="FFFFFF"/>
              </a:solidFill>
              <a:latin typeface="Open Sans 2"/>
            </a:endParaRPr>
          </a:p>
          <a:p>
            <a:pPr algn="ctr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 Bold Italics"/>
              </a:rPr>
              <a:t>Sleep Lock</a:t>
            </a:r>
            <a:r>
              <a:rPr lang="en-US" sz="3399">
                <a:solidFill>
                  <a:srgbClr val="FFFFFF"/>
                </a:solidFill>
                <a:latin typeface="Open Sans 2"/>
              </a:rPr>
              <a:t>: è un tipo di lock che può essere rilasciato e acquisito da un thread</a:t>
            </a:r>
          </a:p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diverso da quello che lo detiene.</a:t>
            </a:r>
          </a:p>
          <a:p>
            <a:pPr algn="l">
              <a:lnSpc>
                <a:spcPts val="4725"/>
              </a:lnSpc>
            </a:pPr>
            <a:endParaRPr lang="en-US" sz="3399">
              <a:solidFill>
                <a:srgbClr val="FFFFFF"/>
              </a:solidFill>
              <a:latin typeface="Open Sans 2"/>
            </a:endParaRPr>
          </a:p>
          <a:p>
            <a:pPr algn="r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 Bold Italics"/>
              </a:rPr>
              <a:t>Wakeup</a:t>
            </a:r>
            <a:r>
              <a:rPr lang="en-US" sz="3399">
                <a:solidFill>
                  <a:srgbClr val="FFFFFF"/>
                </a:solidFill>
                <a:latin typeface="Open Sans 2 Bold"/>
              </a:rPr>
              <a:t> </a:t>
            </a:r>
            <a:r>
              <a:rPr lang="en-US" sz="3399">
                <a:solidFill>
                  <a:srgbClr val="FFFFFF"/>
                </a:solidFill>
                <a:latin typeface="Open Sans 2"/>
              </a:rPr>
              <a:t>e </a:t>
            </a:r>
            <a:r>
              <a:rPr lang="en-US" sz="3399">
                <a:solidFill>
                  <a:srgbClr val="FFFFFF"/>
                </a:solidFill>
                <a:latin typeface="Open Sans 2 Bold Italics"/>
              </a:rPr>
              <a:t>Sleep</a:t>
            </a:r>
            <a:r>
              <a:rPr lang="en-US" sz="3399">
                <a:solidFill>
                  <a:srgbClr val="FFFFFF"/>
                </a:solidFill>
                <a:latin typeface="Open Sans 2"/>
              </a:rPr>
              <a:t>: Sleep e Wakeup consentono ai processi nello stato di sleeping di</a:t>
            </a:r>
          </a:p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dormire in attesa di un evento e ad un altro processo di svegliarlo una volta che</a:t>
            </a:r>
          </a:p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l'evento è avvenuto.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702659" y="9258300"/>
            <a:ext cx="882548" cy="882501"/>
            <a:chOff x="0" y="0"/>
            <a:chExt cx="882548" cy="8824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2650" cy="882523"/>
            </a:xfrm>
            <a:custGeom>
              <a:avLst/>
              <a:gdLst/>
              <a:ahLst/>
              <a:cxnLst/>
              <a:rect l="l" t="t" r="r" b="b"/>
              <a:pathLst>
                <a:path w="882650" h="882523">
                  <a:moveTo>
                    <a:pt x="441325" y="27178"/>
                  </a:moveTo>
                  <a:cubicBezTo>
                    <a:pt x="668782" y="27178"/>
                    <a:pt x="855345" y="212344"/>
                    <a:pt x="855345" y="441198"/>
                  </a:cubicBezTo>
                  <a:cubicBezTo>
                    <a:pt x="855345" y="670052"/>
                    <a:pt x="670179" y="855218"/>
                    <a:pt x="441325" y="855218"/>
                  </a:cubicBezTo>
                  <a:cubicBezTo>
                    <a:pt x="212471" y="855218"/>
                    <a:pt x="27305" y="670052"/>
                    <a:pt x="27305" y="441198"/>
                  </a:cubicBezTo>
                  <a:cubicBezTo>
                    <a:pt x="27305" y="212344"/>
                    <a:pt x="212471" y="27178"/>
                    <a:pt x="441325" y="27178"/>
                  </a:cubicBezTo>
                  <a:close/>
                  <a:moveTo>
                    <a:pt x="434594" y="0"/>
                  </a:moveTo>
                  <a:cubicBezTo>
                    <a:pt x="193929" y="3556"/>
                    <a:pt x="0" y="201041"/>
                    <a:pt x="0" y="441198"/>
                  </a:cubicBezTo>
                  <a:cubicBezTo>
                    <a:pt x="0" y="683641"/>
                    <a:pt x="197485" y="882523"/>
                    <a:pt x="441325" y="882523"/>
                  </a:cubicBezTo>
                  <a:cubicBezTo>
                    <a:pt x="683768" y="882523"/>
                    <a:pt x="882650" y="685038"/>
                    <a:pt x="882650" y="441198"/>
                  </a:cubicBezTo>
                  <a:cubicBezTo>
                    <a:pt x="882523" y="199644"/>
                    <a:pt x="688721" y="3556"/>
                    <a:pt x="447929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59432" y="682828"/>
            <a:ext cx="11269389" cy="144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19"/>
              </a:lnSpc>
            </a:pPr>
            <a:r>
              <a:rPr lang="en-US" sz="8299">
                <a:solidFill>
                  <a:srgbClr val="FFFFFF"/>
                </a:solidFill>
                <a:latin typeface="TT Commons Pro"/>
              </a:rPr>
              <a:t>Sincronizzazione in Os161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62434" y="9449905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6015" y="2937901"/>
            <a:ext cx="17595952" cy="420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Os161, allo stesso modo di Xv6, implementa spinlock, mutex lock (sleep lock) e wait channel (wakeup e sleep) però aggiunge una tecnica di sincronizzazione più sofisticata che è quella dei semafori. </a:t>
            </a:r>
          </a:p>
          <a:p>
            <a:pPr algn="ctr">
              <a:lnSpc>
                <a:spcPts val="4725"/>
              </a:lnSpc>
            </a:pPr>
            <a:endParaRPr lang="en-US" sz="3399">
              <a:solidFill>
                <a:srgbClr val="FFFFFF"/>
              </a:solidFill>
              <a:latin typeface="Open Sans 2"/>
            </a:endParaRPr>
          </a:p>
          <a:p>
            <a:pPr algn="ctr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Inoltre a differenza di xv6, in Os161 i processi hanno un campo extra che ne definisce la priorità in modo che i thread con priorità più bassa non possono interrompere l'esecuzione di un thread con priorità superiore.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17145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48207" y="6195832"/>
            <a:ext cx="152400" cy="152400"/>
            <a:chOff x="0" y="0"/>
            <a:chExt cx="152400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48207" y="6795907"/>
            <a:ext cx="152400" cy="152400"/>
            <a:chOff x="0" y="0"/>
            <a:chExt cx="152400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30048"/>
                  </a:cubicBezTo>
                  <a:lnTo>
                    <a:pt x="15621" y="122682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48207" y="7395982"/>
            <a:ext cx="152400" cy="152400"/>
            <a:chOff x="0" y="0"/>
            <a:chExt cx="152400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48207" y="7996057"/>
            <a:ext cx="152400" cy="152400"/>
            <a:chOff x="0" y="0"/>
            <a:chExt cx="152400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48207" y="8596132"/>
            <a:ext cx="152400" cy="152400"/>
            <a:chOff x="0" y="0"/>
            <a:chExt cx="152400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702659" y="9258300"/>
            <a:ext cx="882548" cy="882501"/>
            <a:chOff x="0" y="0"/>
            <a:chExt cx="882548" cy="8824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82650" cy="882523"/>
            </a:xfrm>
            <a:custGeom>
              <a:avLst/>
              <a:gdLst/>
              <a:ahLst/>
              <a:cxnLst/>
              <a:rect l="l" t="t" r="r" b="b"/>
              <a:pathLst>
                <a:path w="882650" h="882523">
                  <a:moveTo>
                    <a:pt x="441325" y="27178"/>
                  </a:moveTo>
                  <a:cubicBezTo>
                    <a:pt x="668782" y="27178"/>
                    <a:pt x="855345" y="212344"/>
                    <a:pt x="855345" y="441198"/>
                  </a:cubicBezTo>
                  <a:cubicBezTo>
                    <a:pt x="855345" y="670052"/>
                    <a:pt x="670179" y="855218"/>
                    <a:pt x="441325" y="855218"/>
                  </a:cubicBezTo>
                  <a:cubicBezTo>
                    <a:pt x="212471" y="855218"/>
                    <a:pt x="27305" y="670052"/>
                    <a:pt x="27305" y="441198"/>
                  </a:cubicBezTo>
                  <a:cubicBezTo>
                    <a:pt x="27305" y="212344"/>
                    <a:pt x="212471" y="27178"/>
                    <a:pt x="441325" y="27178"/>
                  </a:cubicBezTo>
                  <a:close/>
                  <a:moveTo>
                    <a:pt x="434467" y="0"/>
                  </a:moveTo>
                  <a:cubicBezTo>
                    <a:pt x="193802" y="3683"/>
                    <a:pt x="0" y="201041"/>
                    <a:pt x="0" y="441198"/>
                  </a:cubicBezTo>
                  <a:cubicBezTo>
                    <a:pt x="0" y="683641"/>
                    <a:pt x="197485" y="882523"/>
                    <a:pt x="441325" y="882523"/>
                  </a:cubicBezTo>
                  <a:cubicBezTo>
                    <a:pt x="683768" y="882523"/>
                    <a:pt x="882650" y="685038"/>
                    <a:pt x="882650" y="441198"/>
                  </a:cubicBezTo>
                  <a:cubicBezTo>
                    <a:pt x="882523" y="199771"/>
                    <a:pt x="688721" y="3683"/>
                    <a:pt x="448056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734382" y="130140"/>
            <a:ext cx="7802575" cy="144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TT Commons Pro"/>
              </a:rPr>
              <a:t>Scheduling - Xv6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6732" y="1702927"/>
            <a:ext cx="16748027" cy="7183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Xv6 implementa un semplice algoritmo di scheduling a </a:t>
            </a:r>
            <a:r>
              <a:rPr lang="en-US" sz="3399">
                <a:solidFill>
                  <a:srgbClr val="FFFFFF"/>
                </a:solidFill>
                <a:latin typeface="Open Sans 2 Bold"/>
              </a:rPr>
              <a:t>round-robin</a:t>
            </a:r>
            <a:r>
              <a:rPr lang="en-US" sz="3399">
                <a:solidFill>
                  <a:srgbClr val="FFFFFF"/>
                </a:solidFill>
                <a:latin typeface="Open Sans 2"/>
              </a:rPr>
              <a:t> che assegna a ciascun processo un intervallo di tempo fisso, chiamato </a:t>
            </a:r>
            <a:r>
              <a:rPr lang="en-US" sz="3399">
                <a:solidFill>
                  <a:srgbClr val="FFFFFF"/>
                </a:solidFill>
                <a:latin typeface="Open Sans 2 Bold"/>
              </a:rPr>
              <a:t>quantum</a:t>
            </a:r>
            <a:r>
              <a:rPr lang="en-US" sz="3399">
                <a:solidFill>
                  <a:srgbClr val="FFFFFF"/>
                </a:solidFill>
                <a:latin typeface="Open Sans 2"/>
              </a:rPr>
              <a:t>. É un algoritmo a priorità fissa in quanto tutti i processi hanno la stessa importanza nell’essere eseguiti.</a:t>
            </a:r>
          </a:p>
          <a:p>
            <a:pPr algn="r">
              <a:lnSpc>
                <a:spcPts val="4725"/>
              </a:lnSpc>
            </a:pPr>
            <a:endParaRPr lang="en-US" sz="3399">
              <a:solidFill>
                <a:srgbClr val="FFFFFF"/>
              </a:solidFill>
              <a:latin typeface="Open Sans 2"/>
            </a:endParaRPr>
          </a:p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Il multiplexing dei processi avviene usando il meccanismo di sleep e wakeup. Lo scheduling è costituito principalmente dalle seguenti fasi:</a:t>
            </a:r>
          </a:p>
          <a:p>
            <a:pPr marL="734006" lvl="1" indent="-367003" algn="l">
              <a:lnSpc>
                <a:spcPts val="4725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Acquisizione del lock ptable.lock</a:t>
            </a:r>
          </a:p>
          <a:p>
            <a:pPr marL="734006" lvl="1" indent="-367003" algn="l">
              <a:lnSpc>
                <a:spcPts val="4725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Context switch con l’uso della funzione swtch</a:t>
            </a:r>
          </a:p>
          <a:p>
            <a:pPr marL="734006" lvl="1" indent="-367003" algn="l">
              <a:lnSpc>
                <a:spcPts val="4725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Algoritmo di scheduling</a:t>
            </a:r>
          </a:p>
          <a:p>
            <a:pPr marL="734006" lvl="1" indent="-367003" algn="l">
              <a:lnSpc>
                <a:spcPts val="4725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Ritorno al contesto precedente</a:t>
            </a:r>
          </a:p>
          <a:p>
            <a:pPr marL="734006" lvl="1" indent="-367003" algn="l">
              <a:lnSpc>
                <a:spcPts val="4725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Rilascio del lock ptable.lock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62434" y="9449905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702659" y="9079621"/>
            <a:ext cx="882548" cy="882501"/>
            <a:chOff x="0" y="0"/>
            <a:chExt cx="882548" cy="8824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2650" cy="882523"/>
            </a:xfrm>
            <a:custGeom>
              <a:avLst/>
              <a:gdLst/>
              <a:ahLst/>
              <a:cxnLst/>
              <a:rect l="l" t="t" r="r" b="b"/>
              <a:pathLst>
                <a:path w="882650" h="882523">
                  <a:moveTo>
                    <a:pt x="441325" y="27178"/>
                  </a:moveTo>
                  <a:cubicBezTo>
                    <a:pt x="668782" y="27178"/>
                    <a:pt x="855345" y="212344"/>
                    <a:pt x="855345" y="441198"/>
                  </a:cubicBezTo>
                  <a:cubicBezTo>
                    <a:pt x="855345" y="670052"/>
                    <a:pt x="670179" y="855218"/>
                    <a:pt x="441325" y="855218"/>
                  </a:cubicBezTo>
                  <a:cubicBezTo>
                    <a:pt x="212471" y="855218"/>
                    <a:pt x="27305" y="670052"/>
                    <a:pt x="27305" y="441198"/>
                  </a:cubicBezTo>
                  <a:cubicBezTo>
                    <a:pt x="27305" y="212344"/>
                    <a:pt x="212471" y="27178"/>
                    <a:pt x="441325" y="27178"/>
                  </a:cubicBezTo>
                  <a:close/>
                  <a:moveTo>
                    <a:pt x="434467" y="0"/>
                  </a:moveTo>
                  <a:cubicBezTo>
                    <a:pt x="193802" y="3683"/>
                    <a:pt x="0" y="201041"/>
                    <a:pt x="0" y="441198"/>
                  </a:cubicBezTo>
                  <a:cubicBezTo>
                    <a:pt x="0" y="683641"/>
                    <a:pt x="197485" y="882523"/>
                    <a:pt x="441325" y="882523"/>
                  </a:cubicBezTo>
                  <a:cubicBezTo>
                    <a:pt x="683768" y="882523"/>
                    <a:pt x="882650" y="685038"/>
                    <a:pt x="882650" y="441198"/>
                  </a:cubicBezTo>
                  <a:cubicBezTo>
                    <a:pt x="882523" y="199771"/>
                    <a:pt x="688721" y="3683"/>
                    <a:pt x="448056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29019" y="341595"/>
            <a:ext cx="8637880" cy="144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TT Commons Pro"/>
              </a:rPr>
              <a:t>Scheduling - Os161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90930" y="3121133"/>
            <a:ext cx="13142090" cy="438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sz="4156">
                <a:solidFill>
                  <a:srgbClr val="FFFFFF"/>
                </a:solidFill>
                <a:latin typeface="Open Sans 2"/>
              </a:rPr>
              <a:t>Analogamente a Xv6, Os161 implementa di default utilizza una coda unica round-robin.</a:t>
            </a:r>
          </a:p>
          <a:p>
            <a:pPr algn="ctr">
              <a:lnSpc>
                <a:spcPts val="5777"/>
              </a:lnSpc>
            </a:pPr>
            <a:r>
              <a:rPr lang="en-US" sz="4156">
                <a:solidFill>
                  <a:srgbClr val="FFFFFF"/>
                </a:solidFill>
                <a:latin typeface="Open Sans 2"/>
              </a:rPr>
              <a:t>Come principale differenza in Os161 sono già definite le priorità in modo da assegnare ad ogni thread un’importanza diversa a seconda delle funzionalità o del contesto.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62434" y="9271225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4613891" cy="10413997"/>
          </a:xfrm>
          <a:custGeom>
            <a:avLst/>
            <a:gdLst/>
            <a:ahLst/>
            <a:cxnLst/>
            <a:rect l="l" t="t" r="r" b="b"/>
            <a:pathLst>
              <a:path w="4613891" h="10413997">
                <a:moveTo>
                  <a:pt x="0" y="0"/>
                </a:moveTo>
                <a:lnTo>
                  <a:pt x="4613891" y="0"/>
                </a:lnTo>
                <a:lnTo>
                  <a:pt x="4613891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626313" y="0"/>
            <a:ext cx="4661687" cy="10287000"/>
            <a:chOff x="0" y="0"/>
            <a:chExt cx="4661687" cy="10287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1662" cy="10287128"/>
            </a:xfrm>
            <a:custGeom>
              <a:avLst/>
              <a:gdLst/>
              <a:ahLst/>
              <a:cxnLst/>
              <a:rect l="l" t="t" r="r" b="b"/>
              <a:pathLst>
                <a:path w="4661662" h="10287128">
                  <a:moveTo>
                    <a:pt x="362712" y="0"/>
                  </a:moveTo>
                  <a:cubicBezTo>
                    <a:pt x="326517" y="153670"/>
                    <a:pt x="293116" y="308102"/>
                    <a:pt x="262255" y="462915"/>
                  </a:cubicBezTo>
                  <a:cubicBezTo>
                    <a:pt x="218694" y="681990"/>
                    <a:pt x="180467" y="901954"/>
                    <a:pt x="147701" y="1122934"/>
                  </a:cubicBezTo>
                  <a:cubicBezTo>
                    <a:pt x="114935" y="1343914"/>
                    <a:pt x="87630" y="1565529"/>
                    <a:pt x="65659" y="1787779"/>
                  </a:cubicBezTo>
                  <a:cubicBezTo>
                    <a:pt x="43688" y="2010029"/>
                    <a:pt x="27305" y="2232787"/>
                    <a:pt x="16383" y="2455799"/>
                  </a:cubicBezTo>
                  <a:cubicBezTo>
                    <a:pt x="5461" y="2678811"/>
                    <a:pt x="0" y="2902077"/>
                    <a:pt x="0" y="3125470"/>
                  </a:cubicBezTo>
                  <a:cubicBezTo>
                    <a:pt x="0" y="3348863"/>
                    <a:pt x="5461" y="3572002"/>
                    <a:pt x="16383" y="3795141"/>
                  </a:cubicBezTo>
                  <a:cubicBezTo>
                    <a:pt x="27305" y="4018280"/>
                    <a:pt x="43815" y="4240911"/>
                    <a:pt x="65659" y="4463161"/>
                  </a:cubicBezTo>
                  <a:cubicBezTo>
                    <a:pt x="87503" y="4685411"/>
                    <a:pt x="114935" y="4907026"/>
                    <a:pt x="147701" y="5128006"/>
                  </a:cubicBezTo>
                  <a:cubicBezTo>
                    <a:pt x="180467" y="5348986"/>
                    <a:pt x="218694" y="5568950"/>
                    <a:pt x="262255" y="5788025"/>
                  </a:cubicBezTo>
                  <a:cubicBezTo>
                    <a:pt x="305816" y="6007100"/>
                    <a:pt x="354711" y="6224905"/>
                    <a:pt x="409067" y="6441567"/>
                  </a:cubicBezTo>
                  <a:cubicBezTo>
                    <a:pt x="463423" y="6658229"/>
                    <a:pt x="522859" y="6873367"/>
                    <a:pt x="587756" y="7087108"/>
                  </a:cubicBezTo>
                  <a:cubicBezTo>
                    <a:pt x="652653" y="7300850"/>
                    <a:pt x="722630" y="7512813"/>
                    <a:pt x="797814" y="7723125"/>
                  </a:cubicBezTo>
                  <a:cubicBezTo>
                    <a:pt x="872998" y="7933437"/>
                    <a:pt x="953389" y="8141717"/>
                    <a:pt x="1038860" y="8348092"/>
                  </a:cubicBezTo>
                  <a:cubicBezTo>
                    <a:pt x="1124331" y="8554467"/>
                    <a:pt x="1214755" y="8758556"/>
                    <a:pt x="1310259" y="8960486"/>
                  </a:cubicBezTo>
                  <a:cubicBezTo>
                    <a:pt x="1405763" y="9162415"/>
                    <a:pt x="1506093" y="9361805"/>
                    <a:pt x="1611376" y="9558782"/>
                  </a:cubicBezTo>
                  <a:cubicBezTo>
                    <a:pt x="1716659" y="9755760"/>
                    <a:pt x="1826768" y="9950069"/>
                    <a:pt x="1941576" y="10141586"/>
                  </a:cubicBezTo>
                  <a:cubicBezTo>
                    <a:pt x="1970786" y="10190227"/>
                    <a:pt x="2000250" y="10238741"/>
                    <a:pt x="2029968" y="10287128"/>
                  </a:cubicBezTo>
                  <a:lnTo>
                    <a:pt x="4661662" y="10287128"/>
                  </a:lnTo>
                  <a:lnTo>
                    <a:pt x="4661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702659" y="9258300"/>
            <a:ext cx="882548" cy="882501"/>
            <a:chOff x="0" y="0"/>
            <a:chExt cx="882548" cy="8824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650" cy="882523"/>
            </a:xfrm>
            <a:custGeom>
              <a:avLst/>
              <a:gdLst/>
              <a:ahLst/>
              <a:cxnLst/>
              <a:rect l="l" t="t" r="r" b="b"/>
              <a:pathLst>
                <a:path w="882650" h="882523">
                  <a:moveTo>
                    <a:pt x="441325" y="27178"/>
                  </a:moveTo>
                  <a:cubicBezTo>
                    <a:pt x="668782" y="27178"/>
                    <a:pt x="855345" y="212344"/>
                    <a:pt x="855345" y="441198"/>
                  </a:cubicBezTo>
                  <a:cubicBezTo>
                    <a:pt x="855345" y="670052"/>
                    <a:pt x="670179" y="855218"/>
                    <a:pt x="441325" y="855218"/>
                  </a:cubicBezTo>
                  <a:cubicBezTo>
                    <a:pt x="212471" y="855218"/>
                    <a:pt x="27305" y="670052"/>
                    <a:pt x="27305" y="441198"/>
                  </a:cubicBezTo>
                  <a:cubicBezTo>
                    <a:pt x="27305" y="212344"/>
                    <a:pt x="212471" y="27178"/>
                    <a:pt x="441325" y="27178"/>
                  </a:cubicBezTo>
                  <a:close/>
                  <a:moveTo>
                    <a:pt x="434594" y="0"/>
                  </a:moveTo>
                  <a:cubicBezTo>
                    <a:pt x="193929" y="3556"/>
                    <a:pt x="0" y="201041"/>
                    <a:pt x="0" y="441198"/>
                  </a:cubicBezTo>
                  <a:cubicBezTo>
                    <a:pt x="0" y="683641"/>
                    <a:pt x="197485" y="882523"/>
                    <a:pt x="441325" y="882523"/>
                  </a:cubicBezTo>
                  <a:cubicBezTo>
                    <a:pt x="683768" y="882523"/>
                    <a:pt x="882650" y="685038"/>
                    <a:pt x="882650" y="441198"/>
                  </a:cubicBezTo>
                  <a:cubicBezTo>
                    <a:pt x="882523" y="199644"/>
                    <a:pt x="688721" y="3556"/>
                    <a:pt x="447929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" name="Freeform 8"/>
          <p:cNvSpPr/>
          <p:nvPr/>
        </p:nvSpPr>
        <p:spPr>
          <a:xfrm>
            <a:off x="13315802" y="2421406"/>
            <a:ext cx="4607179" cy="6122870"/>
          </a:xfrm>
          <a:custGeom>
            <a:avLst/>
            <a:gdLst/>
            <a:ahLst/>
            <a:cxnLst/>
            <a:rect l="l" t="t" r="r" b="b"/>
            <a:pathLst>
              <a:path w="4607179" h="6122870">
                <a:moveTo>
                  <a:pt x="0" y="0"/>
                </a:moveTo>
                <a:lnTo>
                  <a:pt x="4607179" y="0"/>
                </a:lnTo>
                <a:lnTo>
                  <a:pt x="4607179" y="6122871"/>
                </a:lnTo>
                <a:lnTo>
                  <a:pt x="0" y="6122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78" t="-1667" r="-19512" b="-333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4641256" y="472135"/>
            <a:ext cx="9005287" cy="162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FFFFFF"/>
                </a:solidFill>
                <a:latin typeface="Open Sans 2"/>
              </a:rPr>
              <a:t>File System - Xv6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209" y="2364256"/>
            <a:ext cx="13111592" cy="841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1"/>
              </a:lnSpc>
            </a:pPr>
            <a:r>
              <a:rPr lang="en-US" sz="3203">
                <a:solidFill>
                  <a:srgbClr val="FFFFFF"/>
                </a:solidFill>
                <a:latin typeface="Open Sans 2"/>
              </a:rPr>
              <a:t>Il file system di Xv6 è suddiviso nei seguenti layer:</a:t>
            </a:r>
          </a:p>
          <a:p>
            <a:pPr algn="r">
              <a:lnSpc>
                <a:spcPts val="4481"/>
              </a:lnSpc>
            </a:pPr>
            <a:endParaRPr lang="en-US" sz="3203">
              <a:solidFill>
                <a:srgbClr val="FFFFFF"/>
              </a:solidFill>
              <a:latin typeface="Open Sans 2"/>
            </a:endParaRPr>
          </a:p>
          <a:p>
            <a:pPr marL="691598" lvl="1" indent="-345799" algn="l">
              <a:lnSpc>
                <a:spcPts val="4481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Open Sans 2"/>
              </a:rPr>
              <a:t>Il livello </a:t>
            </a:r>
            <a:r>
              <a:rPr lang="en-US" sz="3203">
                <a:solidFill>
                  <a:srgbClr val="FFFFFF"/>
                </a:solidFill>
                <a:latin typeface="Open Sans 2 Bold"/>
              </a:rPr>
              <a:t>Disk</a:t>
            </a:r>
            <a:r>
              <a:rPr lang="en-US" sz="3203">
                <a:solidFill>
                  <a:srgbClr val="FFFFFF"/>
                </a:solidFill>
                <a:latin typeface="Open Sans 2"/>
              </a:rPr>
              <a:t>: legge e scrive blocchi su un hard disk IDE.</a:t>
            </a:r>
          </a:p>
          <a:p>
            <a:pPr marL="691598" lvl="1" indent="-345799" algn="l">
              <a:lnSpc>
                <a:spcPts val="4481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Open Sans 2"/>
              </a:rPr>
              <a:t>Il livello </a:t>
            </a:r>
            <a:r>
              <a:rPr lang="en-US" sz="3203">
                <a:solidFill>
                  <a:srgbClr val="FFFFFF"/>
                </a:solidFill>
                <a:latin typeface="Open Sans 2 Bold"/>
              </a:rPr>
              <a:t>Buffer cache</a:t>
            </a:r>
            <a:r>
              <a:rPr lang="en-US" sz="3203">
                <a:solidFill>
                  <a:srgbClr val="FFFFFF"/>
                </a:solidFill>
                <a:latin typeface="Open Sans 2"/>
              </a:rPr>
              <a:t>: ha due funzioni fondamentali: sincronizzare l'accesso ai blocchi del disco e memorizzare nella cache i blocchi più popolari</a:t>
            </a:r>
          </a:p>
          <a:p>
            <a:pPr marL="691598" lvl="1" indent="-345799" algn="l">
              <a:lnSpc>
                <a:spcPts val="4481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Open Sans 2"/>
              </a:rPr>
              <a:t>Il livello </a:t>
            </a:r>
            <a:r>
              <a:rPr lang="en-US" sz="3203">
                <a:solidFill>
                  <a:srgbClr val="FFFFFF"/>
                </a:solidFill>
                <a:latin typeface="Open Sans 2 Bold"/>
              </a:rPr>
              <a:t>Logging</a:t>
            </a:r>
            <a:r>
              <a:rPr lang="en-US" sz="3203">
                <a:solidFill>
                  <a:srgbClr val="FFFFFF"/>
                </a:solidFill>
                <a:latin typeface="Open Sans 2"/>
              </a:rPr>
              <a:t>: consente ai livelli superiori di incapsulare gli aggiornamenti a diversi blocchi in una transazione e garantisce che i blocchi vengano aggiornati atomicamente in caso di arresti anomali.</a:t>
            </a:r>
          </a:p>
          <a:p>
            <a:pPr marL="691598" lvl="1" indent="-345799" algn="l">
              <a:lnSpc>
                <a:spcPts val="4481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Open Sans 2"/>
              </a:rPr>
              <a:t>Il livello </a:t>
            </a:r>
            <a:r>
              <a:rPr lang="en-US" sz="3203">
                <a:solidFill>
                  <a:srgbClr val="FFFFFF"/>
                </a:solidFill>
                <a:latin typeface="Open Sans 2 Bold"/>
              </a:rPr>
              <a:t>Inode </a:t>
            </a:r>
            <a:r>
              <a:rPr lang="en-US" sz="3203">
                <a:solidFill>
                  <a:srgbClr val="FFFFFF"/>
                </a:solidFill>
                <a:latin typeface="Open Sans 2"/>
              </a:rPr>
              <a:t>e </a:t>
            </a:r>
            <a:r>
              <a:rPr lang="en-US" sz="3203">
                <a:solidFill>
                  <a:srgbClr val="FFFFFF"/>
                </a:solidFill>
                <a:latin typeface="Open Sans 2 Bold"/>
              </a:rPr>
              <a:t>Block Allocator</a:t>
            </a:r>
            <a:r>
              <a:rPr lang="en-US" sz="3203">
                <a:solidFill>
                  <a:srgbClr val="FFFFFF"/>
                </a:solidFill>
                <a:latin typeface="Open Sans 2"/>
              </a:rPr>
              <a:t>: fornisce file senza nome, ciascuno rappresentato utilizzando un inode e una sequenza di blocchi che contengono i dati del file.</a:t>
            </a:r>
          </a:p>
          <a:p>
            <a:pPr algn="l">
              <a:lnSpc>
                <a:spcPts val="4630"/>
              </a:lnSpc>
            </a:pPr>
            <a:endParaRPr lang="en-US" sz="3203">
              <a:solidFill>
                <a:srgbClr val="FFFFFF"/>
              </a:solidFill>
              <a:latin typeface="Open Sans 2"/>
            </a:endParaRPr>
          </a:p>
          <a:p>
            <a:pPr algn="l">
              <a:lnSpc>
                <a:spcPts val="4630"/>
              </a:lnSpc>
            </a:pPr>
            <a:endParaRPr lang="en-US" sz="3203">
              <a:solidFill>
                <a:srgbClr val="FFFFFF"/>
              </a:solidFill>
              <a:latin typeface="Open Sans 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62434" y="9449905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4613891" cy="10413997"/>
          </a:xfrm>
          <a:custGeom>
            <a:avLst/>
            <a:gdLst/>
            <a:ahLst/>
            <a:cxnLst/>
            <a:rect l="l" t="t" r="r" b="b"/>
            <a:pathLst>
              <a:path w="4613891" h="10413997">
                <a:moveTo>
                  <a:pt x="0" y="0"/>
                </a:moveTo>
                <a:lnTo>
                  <a:pt x="4613891" y="0"/>
                </a:lnTo>
                <a:lnTo>
                  <a:pt x="4613891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626313" y="0"/>
            <a:ext cx="4661687" cy="10287000"/>
            <a:chOff x="0" y="0"/>
            <a:chExt cx="4661687" cy="10287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1662" cy="10287128"/>
            </a:xfrm>
            <a:custGeom>
              <a:avLst/>
              <a:gdLst/>
              <a:ahLst/>
              <a:cxnLst/>
              <a:rect l="l" t="t" r="r" b="b"/>
              <a:pathLst>
                <a:path w="4661662" h="10287128">
                  <a:moveTo>
                    <a:pt x="362712" y="0"/>
                  </a:moveTo>
                  <a:cubicBezTo>
                    <a:pt x="326517" y="153670"/>
                    <a:pt x="293116" y="308102"/>
                    <a:pt x="262255" y="462915"/>
                  </a:cubicBezTo>
                  <a:cubicBezTo>
                    <a:pt x="218694" y="681990"/>
                    <a:pt x="180467" y="901954"/>
                    <a:pt x="147701" y="1122934"/>
                  </a:cubicBezTo>
                  <a:cubicBezTo>
                    <a:pt x="114935" y="1343914"/>
                    <a:pt x="87630" y="1565529"/>
                    <a:pt x="65659" y="1787779"/>
                  </a:cubicBezTo>
                  <a:cubicBezTo>
                    <a:pt x="43688" y="2010029"/>
                    <a:pt x="27305" y="2232787"/>
                    <a:pt x="16383" y="2455799"/>
                  </a:cubicBezTo>
                  <a:cubicBezTo>
                    <a:pt x="5461" y="2678811"/>
                    <a:pt x="0" y="2902077"/>
                    <a:pt x="0" y="3125470"/>
                  </a:cubicBezTo>
                  <a:cubicBezTo>
                    <a:pt x="0" y="3348863"/>
                    <a:pt x="5461" y="3572002"/>
                    <a:pt x="16383" y="3795141"/>
                  </a:cubicBezTo>
                  <a:cubicBezTo>
                    <a:pt x="27305" y="4018280"/>
                    <a:pt x="43815" y="4240911"/>
                    <a:pt x="65659" y="4463161"/>
                  </a:cubicBezTo>
                  <a:cubicBezTo>
                    <a:pt x="87503" y="4685411"/>
                    <a:pt x="114935" y="4907026"/>
                    <a:pt x="147701" y="5128006"/>
                  </a:cubicBezTo>
                  <a:cubicBezTo>
                    <a:pt x="180467" y="5348986"/>
                    <a:pt x="218694" y="5568950"/>
                    <a:pt x="262255" y="5788025"/>
                  </a:cubicBezTo>
                  <a:cubicBezTo>
                    <a:pt x="305816" y="6007100"/>
                    <a:pt x="354711" y="6224905"/>
                    <a:pt x="409067" y="6441567"/>
                  </a:cubicBezTo>
                  <a:cubicBezTo>
                    <a:pt x="463423" y="6658229"/>
                    <a:pt x="522859" y="6873367"/>
                    <a:pt x="587756" y="7087108"/>
                  </a:cubicBezTo>
                  <a:cubicBezTo>
                    <a:pt x="652653" y="7300850"/>
                    <a:pt x="722630" y="7512813"/>
                    <a:pt x="797814" y="7723125"/>
                  </a:cubicBezTo>
                  <a:cubicBezTo>
                    <a:pt x="872998" y="7933437"/>
                    <a:pt x="953389" y="8141717"/>
                    <a:pt x="1038860" y="8348092"/>
                  </a:cubicBezTo>
                  <a:cubicBezTo>
                    <a:pt x="1124331" y="8554467"/>
                    <a:pt x="1214755" y="8758556"/>
                    <a:pt x="1310259" y="8960486"/>
                  </a:cubicBezTo>
                  <a:cubicBezTo>
                    <a:pt x="1405763" y="9162415"/>
                    <a:pt x="1506093" y="9361805"/>
                    <a:pt x="1611376" y="9558782"/>
                  </a:cubicBezTo>
                  <a:cubicBezTo>
                    <a:pt x="1716659" y="9755760"/>
                    <a:pt x="1826768" y="9950069"/>
                    <a:pt x="1941576" y="10141586"/>
                  </a:cubicBezTo>
                  <a:cubicBezTo>
                    <a:pt x="1970786" y="10190227"/>
                    <a:pt x="2000250" y="10238741"/>
                    <a:pt x="2029968" y="10287128"/>
                  </a:cubicBezTo>
                  <a:lnTo>
                    <a:pt x="4661662" y="10287128"/>
                  </a:lnTo>
                  <a:lnTo>
                    <a:pt x="4661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702659" y="9258300"/>
            <a:ext cx="882548" cy="882501"/>
            <a:chOff x="0" y="0"/>
            <a:chExt cx="882548" cy="8824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650" cy="882523"/>
            </a:xfrm>
            <a:custGeom>
              <a:avLst/>
              <a:gdLst/>
              <a:ahLst/>
              <a:cxnLst/>
              <a:rect l="l" t="t" r="r" b="b"/>
              <a:pathLst>
                <a:path w="882650" h="882523">
                  <a:moveTo>
                    <a:pt x="441325" y="27178"/>
                  </a:moveTo>
                  <a:cubicBezTo>
                    <a:pt x="668782" y="27178"/>
                    <a:pt x="855345" y="212344"/>
                    <a:pt x="855345" y="441198"/>
                  </a:cubicBezTo>
                  <a:cubicBezTo>
                    <a:pt x="855345" y="670052"/>
                    <a:pt x="670179" y="855218"/>
                    <a:pt x="441325" y="855218"/>
                  </a:cubicBezTo>
                  <a:cubicBezTo>
                    <a:pt x="212471" y="855218"/>
                    <a:pt x="27305" y="670052"/>
                    <a:pt x="27305" y="441198"/>
                  </a:cubicBezTo>
                  <a:cubicBezTo>
                    <a:pt x="27305" y="212344"/>
                    <a:pt x="212471" y="27178"/>
                    <a:pt x="441325" y="27178"/>
                  </a:cubicBezTo>
                  <a:close/>
                  <a:moveTo>
                    <a:pt x="434594" y="0"/>
                  </a:moveTo>
                  <a:cubicBezTo>
                    <a:pt x="193929" y="3556"/>
                    <a:pt x="0" y="201041"/>
                    <a:pt x="0" y="441198"/>
                  </a:cubicBezTo>
                  <a:cubicBezTo>
                    <a:pt x="0" y="683641"/>
                    <a:pt x="197485" y="882523"/>
                    <a:pt x="441325" y="882523"/>
                  </a:cubicBezTo>
                  <a:cubicBezTo>
                    <a:pt x="683768" y="882523"/>
                    <a:pt x="882650" y="685038"/>
                    <a:pt x="882650" y="441198"/>
                  </a:cubicBezTo>
                  <a:cubicBezTo>
                    <a:pt x="882523" y="199644"/>
                    <a:pt x="688721" y="3556"/>
                    <a:pt x="447929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" name="Freeform 8"/>
          <p:cNvSpPr/>
          <p:nvPr/>
        </p:nvSpPr>
        <p:spPr>
          <a:xfrm>
            <a:off x="297451" y="2523511"/>
            <a:ext cx="4607179" cy="6122870"/>
          </a:xfrm>
          <a:custGeom>
            <a:avLst/>
            <a:gdLst/>
            <a:ahLst/>
            <a:cxnLst/>
            <a:rect l="l" t="t" r="r" b="b"/>
            <a:pathLst>
              <a:path w="4607179" h="6122870">
                <a:moveTo>
                  <a:pt x="0" y="0"/>
                </a:moveTo>
                <a:lnTo>
                  <a:pt x="4607179" y="0"/>
                </a:lnTo>
                <a:lnTo>
                  <a:pt x="4607179" y="6122871"/>
                </a:lnTo>
                <a:lnTo>
                  <a:pt x="0" y="6122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78" t="-1667" r="-19512" b="-333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4641256" y="472135"/>
            <a:ext cx="9005287" cy="162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FFFFFF"/>
                </a:solidFill>
                <a:latin typeface="Open Sans 2"/>
              </a:rPr>
              <a:t>File System - Xv6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04630" y="2943768"/>
            <a:ext cx="13111592" cy="675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598" lvl="1" indent="-345799" algn="l">
              <a:lnSpc>
                <a:spcPts val="4481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Open Sans 2"/>
              </a:rPr>
              <a:t>Il livello </a:t>
            </a:r>
            <a:r>
              <a:rPr lang="en-US" sz="3203">
                <a:solidFill>
                  <a:srgbClr val="FFFFFF"/>
                </a:solidFill>
                <a:latin typeface="Open Sans 2 Bold"/>
              </a:rPr>
              <a:t>Directory inodes</a:t>
            </a:r>
            <a:r>
              <a:rPr lang="en-US" sz="3203">
                <a:solidFill>
                  <a:srgbClr val="FFFFFF"/>
                </a:solidFill>
                <a:latin typeface="Open Sans 2"/>
              </a:rPr>
              <a:t>: implementa ogni directory come un tipo speciale di inode il cui contenuto è una sequenza di voci di directory, ciascuna delle quali contiene un nome e un riferimento i all'inode del file indicato.</a:t>
            </a:r>
          </a:p>
          <a:p>
            <a:pPr marL="691598" lvl="1" indent="-345799" algn="l">
              <a:lnSpc>
                <a:spcPts val="4481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Open Sans 2"/>
              </a:rPr>
              <a:t>Il livello </a:t>
            </a:r>
            <a:r>
              <a:rPr lang="en-US" sz="3203">
                <a:solidFill>
                  <a:srgbClr val="FFFFFF"/>
                </a:solidFill>
                <a:latin typeface="Open Sans 2 Bold"/>
              </a:rPr>
              <a:t>Pathname</a:t>
            </a:r>
            <a:r>
              <a:rPr lang="en-US" sz="3203">
                <a:solidFill>
                  <a:srgbClr val="FFFFFF"/>
                </a:solidFill>
                <a:latin typeface="Open Sans 2"/>
              </a:rPr>
              <a:t>: fornisce nomi di path gerarchici come /usr/rtm/xv6/fs.c e li risolve con una ricerca ricorsiva.</a:t>
            </a:r>
          </a:p>
          <a:p>
            <a:pPr marL="691598" lvl="1" indent="-345799" algn="l">
              <a:lnSpc>
                <a:spcPts val="4481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Open Sans 2"/>
              </a:rPr>
              <a:t>Il livello </a:t>
            </a:r>
            <a:r>
              <a:rPr lang="en-US" sz="3203">
                <a:solidFill>
                  <a:srgbClr val="FFFFFF"/>
                </a:solidFill>
                <a:latin typeface="Open Sans 2 Bold"/>
              </a:rPr>
              <a:t>File Descriptor</a:t>
            </a:r>
            <a:r>
              <a:rPr lang="en-US" sz="3203">
                <a:solidFill>
                  <a:srgbClr val="FFFFFF"/>
                </a:solidFill>
                <a:latin typeface="Open Sans 2"/>
              </a:rPr>
              <a:t>: astrae molte risorse Unix (ad esempio, pipe, dispositivi, file, ecc.) utilizzando l'interfaccia del file system, semplificando la vita degli sviluppatori.</a:t>
            </a:r>
          </a:p>
          <a:p>
            <a:pPr algn="l">
              <a:lnSpc>
                <a:spcPts val="4481"/>
              </a:lnSpc>
            </a:pPr>
            <a:endParaRPr lang="en-US" sz="3203">
              <a:solidFill>
                <a:srgbClr val="FFFFFF"/>
              </a:solidFill>
              <a:latin typeface="Open Sans 2"/>
            </a:endParaRPr>
          </a:p>
          <a:p>
            <a:pPr algn="l">
              <a:lnSpc>
                <a:spcPts val="4630"/>
              </a:lnSpc>
            </a:pPr>
            <a:endParaRPr lang="en-US" sz="3203">
              <a:solidFill>
                <a:srgbClr val="FFFFFF"/>
              </a:solidFill>
              <a:latin typeface="Open Sans 2"/>
            </a:endParaRPr>
          </a:p>
          <a:p>
            <a:pPr algn="l">
              <a:lnSpc>
                <a:spcPts val="4630"/>
              </a:lnSpc>
            </a:pPr>
            <a:endParaRPr lang="en-US" sz="3203">
              <a:solidFill>
                <a:srgbClr val="FFFFFF"/>
              </a:solidFill>
              <a:latin typeface="Open Sans 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62434" y="9449905"/>
            <a:ext cx="363036" cy="4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10413997"/>
          </a:xfrm>
          <a:custGeom>
            <a:avLst/>
            <a:gdLst/>
            <a:ahLst/>
            <a:cxnLst/>
            <a:rect l="l" t="t" r="r" b="b"/>
            <a:pathLst>
              <a:path w="18414997" h="10413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8962434" y="9449905"/>
            <a:ext cx="363036" cy="4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18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69484" y="472135"/>
            <a:ext cx="10548957" cy="162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FFFFFF"/>
                </a:solidFill>
                <a:latin typeface="Open Sans 2"/>
              </a:rPr>
              <a:t>File System - Os161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4168" y="3054677"/>
            <a:ext cx="17044778" cy="451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743">
                <a:solidFill>
                  <a:srgbClr val="FFFFFF"/>
                </a:solidFill>
                <a:latin typeface="Open Sans 2"/>
              </a:rPr>
              <a:t>Il file system di Os161 è chiamato Simple File System (SFS) e possiede al suo interno buona parte delle funzionalità di base di un fs:</a:t>
            </a:r>
          </a:p>
          <a:p>
            <a:pPr algn="r">
              <a:lnSpc>
                <a:spcPts val="5174"/>
              </a:lnSpc>
            </a:pPr>
            <a:endParaRPr lang="en-US" sz="3743">
              <a:solidFill>
                <a:srgbClr val="FFFFFF"/>
              </a:solidFill>
              <a:latin typeface="Open Sans 2"/>
            </a:endParaRPr>
          </a:p>
          <a:p>
            <a:pPr marL="808330" lvl="1" indent="-404165" algn="l">
              <a:lnSpc>
                <a:spcPts val="5174"/>
              </a:lnSpc>
              <a:buFont typeface="Arial"/>
              <a:buChar char="•"/>
            </a:pPr>
            <a:r>
              <a:rPr lang="en-US" sz="3744">
                <a:solidFill>
                  <a:srgbClr val="FFFFFF"/>
                </a:solidFill>
                <a:latin typeface="Open Sans 2"/>
              </a:rPr>
              <a:t>Directory gerarchiche</a:t>
            </a:r>
          </a:p>
          <a:p>
            <a:pPr marL="808330" lvl="1" indent="-404165">
              <a:lnSpc>
                <a:spcPts val="5174"/>
              </a:lnSpc>
              <a:buFont typeface="Arial"/>
              <a:buChar char="•"/>
            </a:pPr>
            <a:r>
              <a:rPr lang="en-US" sz="3744">
                <a:solidFill>
                  <a:srgbClr val="FFFFFF"/>
                </a:solidFill>
                <a:latin typeface="Open Sans 2"/>
              </a:rPr>
              <a:t>Supporto per file di grandi dimensioni tramite blocchi indiretti multilivello</a:t>
            </a:r>
          </a:p>
          <a:p>
            <a:pPr marL="808330" lvl="1" indent="-404165" algn="l">
              <a:lnSpc>
                <a:spcPts val="5174"/>
              </a:lnSpc>
              <a:buFont typeface="Arial"/>
              <a:buChar char="•"/>
            </a:pPr>
            <a:r>
              <a:rPr lang="en-US" sz="3744">
                <a:solidFill>
                  <a:srgbClr val="FFFFFF"/>
                </a:solidFill>
                <a:latin typeface="Open Sans 2"/>
              </a:rPr>
              <a:t>Blocco a grana fine</a:t>
            </a:r>
          </a:p>
          <a:p>
            <a:pPr marL="808330" lvl="1" indent="-404165" algn="l">
              <a:lnSpc>
                <a:spcPts val="5174"/>
              </a:lnSpc>
              <a:buFont typeface="Arial"/>
              <a:buChar char="•"/>
            </a:pPr>
            <a:r>
              <a:rPr lang="en-US" sz="3743">
                <a:solidFill>
                  <a:srgbClr val="FFFFFF"/>
                </a:solidFill>
                <a:latin typeface="Open Sans 2"/>
              </a:rPr>
              <a:t>Un cache buffer di dati e metadati del file system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702659" y="9258300"/>
            <a:ext cx="882548" cy="882501"/>
            <a:chOff x="0" y="0"/>
            <a:chExt cx="882548" cy="8824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2650" cy="882523"/>
            </a:xfrm>
            <a:custGeom>
              <a:avLst/>
              <a:gdLst/>
              <a:ahLst/>
              <a:cxnLst/>
              <a:rect l="l" t="t" r="r" b="b"/>
              <a:pathLst>
                <a:path w="882650" h="882523">
                  <a:moveTo>
                    <a:pt x="441325" y="27178"/>
                  </a:moveTo>
                  <a:cubicBezTo>
                    <a:pt x="668782" y="27178"/>
                    <a:pt x="855345" y="212344"/>
                    <a:pt x="855345" y="441198"/>
                  </a:cubicBezTo>
                  <a:cubicBezTo>
                    <a:pt x="855345" y="670052"/>
                    <a:pt x="670179" y="855218"/>
                    <a:pt x="441325" y="855218"/>
                  </a:cubicBezTo>
                  <a:cubicBezTo>
                    <a:pt x="212471" y="855218"/>
                    <a:pt x="27305" y="670052"/>
                    <a:pt x="27305" y="441198"/>
                  </a:cubicBezTo>
                  <a:cubicBezTo>
                    <a:pt x="27305" y="212344"/>
                    <a:pt x="212471" y="27178"/>
                    <a:pt x="441325" y="27178"/>
                  </a:cubicBezTo>
                  <a:close/>
                  <a:moveTo>
                    <a:pt x="434594" y="0"/>
                  </a:moveTo>
                  <a:cubicBezTo>
                    <a:pt x="193929" y="3556"/>
                    <a:pt x="0" y="201041"/>
                    <a:pt x="0" y="441198"/>
                  </a:cubicBezTo>
                  <a:cubicBezTo>
                    <a:pt x="0" y="683641"/>
                    <a:pt x="197485" y="882523"/>
                    <a:pt x="441325" y="882523"/>
                  </a:cubicBezTo>
                  <a:cubicBezTo>
                    <a:pt x="683768" y="882523"/>
                    <a:pt x="882650" y="685038"/>
                    <a:pt x="882650" y="441198"/>
                  </a:cubicBezTo>
                  <a:cubicBezTo>
                    <a:pt x="882523" y="199644"/>
                    <a:pt x="688721" y="3556"/>
                    <a:pt x="447929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513586" y="6675949"/>
            <a:ext cx="5260515" cy="104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799">
                <a:solidFill>
                  <a:srgbClr val="FDFDFA"/>
                </a:solidFill>
                <a:latin typeface="Open Sans 2"/>
              </a:rPr>
              <a:t>System call </a:t>
            </a:r>
          </a:p>
          <a:p>
            <a:pPr algn="l">
              <a:lnSpc>
                <a:spcPts val="4124"/>
              </a:lnSpc>
            </a:pPr>
            <a:r>
              <a:rPr lang="en-US" sz="2799">
                <a:solidFill>
                  <a:srgbClr val="FDFDFA"/>
                </a:solidFill>
                <a:latin typeface="Open Sans 2"/>
              </a:rPr>
              <a:t>Gestione di priorità dei processi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31219" y="2949921"/>
            <a:ext cx="14625276" cy="294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9499">
                <a:solidFill>
                  <a:srgbClr val="FDFDFA"/>
                </a:solidFill>
                <a:latin typeface="Open Sans 2 Bold"/>
              </a:rPr>
              <a:t>Implementazione nuove funzionalità in xv6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3713" y="1202484"/>
            <a:ext cx="2219487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DFDFA"/>
                </a:solidFill>
                <a:latin typeface="Open Sans 2 Bold"/>
              </a:rPr>
              <a:t>Sezione</a:t>
            </a:r>
            <a:r>
              <a:rPr lang="en-US" sz="3399" dirty="0">
                <a:solidFill>
                  <a:srgbClr val="FDFDFA"/>
                </a:solidFill>
                <a:latin typeface="Open Sans 2 Bold"/>
              </a:rPr>
              <a:t>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82952" y="743598"/>
            <a:ext cx="6921120" cy="1393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dirty="0" err="1">
                <a:solidFill>
                  <a:srgbClr val="FFFFFF"/>
                </a:solidFill>
                <a:latin typeface="TT Commons Pro"/>
              </a:rPr>
              <a:t>Introduzione</a:t>
            </a:r>
            <a:endParaRPr lang="en-US" sz="8400" dirty="0">
              <a:solidFill>
                <a:srgbClr val="FFFFFF"/>
              </a:solidFill>
              <a:latin typeface="TT Commons Pro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603481" y="-252977"/>
            <a:ext cx="35298036" cy="35298036"/>
          </a:xfrm>
          <a:custGeom>
            <a:avLst/>
            <a:gdLst/>
            <a:ahLst/>
            <a:cxnLst/>
            <a:rect l="l" t="t" r="r" b="b"/>
            <a:pathLst>
              <a:path w="35298036" h="35298036">
                <a:moveTo>
                  <a:pt x="0" y="0"/>
                </a:moveTo>
                <a:lnTo>
                  <a:pt x="35298036" y="0"/>
                </a:lnTo>
                <a:lnTo>
                  <a:pt x="35298036" y="35298035"/>
                </a:lnTo>
                <a:lnTo>
                  <a:pt x="0" y="3529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8688637" y="8853482"/>
            <a:ext cx="910726" cy="910726"/>
          </a:xfrm>
          <a:custGeom>
            <a:avLst/>
            <a:gdLst/>
            <a:ahLst/>
            <a:cxnLst/>
            <a:rect l="l" t="t" r="r" b="b"/>
            <a:pathLst>
              <a:path w="910726" h="910726">
                <a:moveTo>
                  <a:pt x="0" y="0"/>
                </a:moveTo>
                <a:lnTo>
                  <a:pt x="910726" y="0"/>
                </a:lnTo>
                <a:lnTo>
                  <a:pt x="910726" y="910727"/>
                </a:lnTo>
                <a:lnTo>
                  <a:pt x="0" y="9107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767452" y="2068907"/>
            <a:ext cx="6921184" cy="8441150"/>
            <a:chOff x="0" y="0"/>
            <a:chExt cx="9228246" cy="11254866"/>
          </a:xfrm>
        </p:grpSpPr>
        <p:sp>
          <p:nvSpPr>
            <p:cNvPr id="7" name="TextBox 7"/>
            <p:cNvSpPr txBox="1"/>
            <p:nvPr/>
          </p:nvSpPr>
          <p:spPr>
            <a:xfrm>
              <a:off x="42" y="0"/>
              <a:ext cx="9228161" cy="1875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11"/>
                </a:lnSpc>
              </a:pPr>
              <a:r>
                <a:rPr lang="en-US" sz="9259">
                  <a:solidFill>
                    <a:srgbClr val="FFFFFF"/>
                  </a:solidFill>
                  <a:latin typeface="TT Commons Pro"/>
                </a:rPr>
                <a:t>Xv6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" y="3203870"/>
              <a:ext cx="9228161" cy="8050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2"/>
                </a:lnSpc>
              </a:pPr>
              <a:r>
                <a:rPr lang="en-US" sz="3109">
                  <a:solidFill>
                    <a:srgbClr val="FFFFFF"/>
                  </a:solidFill>
                  <a:latin typeface="TT Commons Pro"/>
                </a:rPr>
                <a:t>Sistema operativo con scopi didattici basato su UNIX V6, progettato dal MIT nel 2006</a:t>
              </a:r>
            </a:p>
            <a:p>
              <a:pPr algn="ctr">
                <a:lnSpc>
                  <a:spcPts val="4042"/>
                </a:lnSpc>
              </a:pPr>
              <a:endParaRPr lang="en-US" sz="3109">
                <a:solidFill>
                  <a:srgbClr val="FFFFFF"/>
                </a:solidFill>
                <a:latin typeface="TT Commons Pro"/>
              </a:endParaRPr>
            </a:p>
            <a:p>
              <a:pPr algn="ctr">
                <a:lnSpc>
                  <a:spcPts val="4042"/>
                </a:lnSpc>
              </a:pPr>
              <a:r>
                <a:rPr lang="en-US" sz="3109">
                  <a:solidFill>
                    <a:srgbClr val="FFFFFF"/>
                  </a:solidFill>
                  <a:latin typeface="TT Commons Pro"/>
                </a:rPr>
                <a:t>Realizzato per lo più in C a Assembly</a:t>
              </a:r>
            </a:p>
            <a:p>
              <a:pPr algn="ctr">
                <a:lnSpc>
                  <a:spcPts val="4042"/>
                </a:lnSpc>
              </a:pPr>
              <a:endParaRPr lang="en-US" sz="3109">
                <a:solidFill>
                  <a:srgbClr val="FFFFFF"/>
                </a:solidFill>
                <a:latin typeface="TT Commons Pro"/>
              </a:endParaRPr>
            </a:p>
            <a:p>
              <a:pPr algn="ctr">
                <a:lnSpc>
                  <a:spcPts val="4042"/>
                </a:lnSpc>
              </a:pPr>
              <a:r>
                <a:rPr lang="en-US" sz="3109">
                  <a:solidFill>
                    <a:srgbClr val="FFFFFF"/>
                  </a:solidFill>
                  <a:latin typeface="TT Commons Pro"/>
                </a:rPr>
                <a:t>Progettato per essere eseguibile su architetture x86 nella versione del 2006 e RISC-V nel 2020</a:t>
              </a:r>
            </a:p>
            <a:p>
              <a:pPr algn="ctr">
                <a:lnSpc>
                  <a:spcPts val="4042"/>
                </a:lnSpc>
              </a:pPr>
              <a:endParaRPr lang="en-US" sz="3109">
                <a:solidFill>
                  <a:srgbClr val="FFFFFF"/>
                </a:solidFill>
                <a:latin typeface="TT Commons Pro"/>
              </a:endParaRPr>
            </a:p>
            <a:p>
              <a:pPr algn="ctr">
                <a:lnSpc>
                  <a:spcPts val="4042"/>
                </a:lnSpc>
              </a:pPr>
              <a:r>
                <a:rPr lang="en-US" sz="3109">
                  <a:solidFill>
                    <a:srgbClr val="FFFFFF"/>
                  </a:solidFill>
                  <a:latin typeface="TT Commons Pro"/>
                </a:rPr>
                <a:t>Architettura in studio: x86</a:t>
              </a:r>
            </a:p>
            <a:p>
              <a:pPr algn="ctr">
                <a:lnSpc>
                  <a:spcPts val="4042"/>
                </a:lnSpc>
              </a:pPr>
              <a:endParaRPr lang="en-US" sz="3109">
                <a:solidFill>
                  <a:srgbClr val="FFFFFF"/>
                </a:solidFill>
                <a:latin typeface="TT Commons Pro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H="1" flipV="1">
              <a:off x="42" y="2308205"/>
              <a:ext cx="9228161" cy="27999"/>
            </a:xfrm>
            <a:prstGeom prst="line">
              <a:avLst/>
            </a:prstGeom>
            <a:ln w="27999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04716" y="2068907"/>
            <a:ext cx="7875331" cy="7070048"/>
            <a:chOff x="0" y="0"/>
            <a:chExt cx="10500442" cy="9426731"/>
          </a:xfrm>
        </p:grpSpPr>
        <p:sp>
          <p:nvSpPr>
            <p:cNvPr id="11" name="TextBox 11"/>
            <p:cNvSpPr txBox="1"/>
            <p:nvPr/>
          </p:nvSpPr>
          <p:spPr>
            <a:xfrm>
              <a:off x="48" y="0"/>
              <a:ext cx="10500345" cy="187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12"/>
                </a:lnSpc>
              </a:pPr>
              <a:r>
                <a:rPr lang="en-US" sz="9260">
                  <a:solidFill>
                    <a:srgbClr val="FFFFFF"/>
                  </a:solidFill>
                  <a:latin typeface="TT Commons Pro"/>
                </a:rPr>
                <a:t>Os161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8" y="3394511"/>
              <a:ext cx="10500345" cy="6032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3"/>
                </a:lnSpc>
              </a:pPr>
              <a:r>
                <a:rPr lang="en-US" sz="3110">
                  <a:solidFill>
                    <a:srgbClr val="FFFFFF"/>
                  </a:solidFill>
                  <a:latin typeface="TT Commons Pro"/>
                </a:rPr>
                <a:t>Os161 è progettato per l'istruzione e sviluppato presso l'Università di Harvard</a:t>
              </a:r>
            </a:p>
            <a:p>
              <a:pPr algn="ctr">
                <a:lnSpc>
                  <a:spcPts val="4043"/>
                </a:lnSpc>
              </a:pPr>
              <a:endParaRPr lang="en-US" sz="3110">
                <a:solidFill>
                  <a:srgbClr val="FFFFFF"/>
                </a:solidFill>
                <a:latin typeface="TT Commons Pro"/>
              </a:endParaRPr>
            </a:p>
            <a:p>
              <a:pPr algn="ctr">
                <a:lnSpc>
                  <a:spcPts val="4043"/>
                </a:lnSpc>
              </a:pPr>
              <a:r>
                <a:rPr lang="en-US" sz="3110">
                  <a:solidFill>
                    <a:srgbClr val="FFFFFF"/>
                  </a:solidFill>
                  <a:latin typeface="TT Commons Pro"/>
                </a:rPr>
                <a:t>Realizzato per lo più in C a Assembly</a:t>
              </a:r>
            </a:p>
            <a:p>
              <a:pPr algn="ctr">
                <a:lnSpc>
                  <a:spcPts val="4043"/>
                </a:lnSpc>
              </a:pPr>
              <a:endParaRPr lang="en-US" sz="3110">
                <a:solidFill>
                  <a:srgbClr val="FFFFFF"/>
                </a:solidFill>
                <a:latin typeface="TT Commons Pro"/>
              </a:endParaRPr>
            </a:p>
            <a:p>
              <a:pPr algn="ctr">
                <a:lnSpc>
                  <a:spcPts val="4043"/>
                </a:lnSpc>
              </a:pPr>
              <a:r>
                <a:rPr lang="en-US" sz="3110">
                  <a:solidFill>
                    <a:srgbClr val="FFFFFF"/>
                  </a:solidFill>
                  <a:latin typeface="TT Commons Pro"/>
                </a:rPr>
                <a:t>Supporta diverse architetture, inclusi MIPS, ARM e Intel</a:t>
              </a:r>
            </a:p>
            <a:p>
              <a:pPr algn="ctr">
                <a:lnSpc>
                  <a:spcPts val="4043"/>
                </a:lnSpc>
              </a:pPr>
              <a:endParaRPr lang="en-US" sz="3110">
                <a:solidFill>
                  <a:srgbClr val="FFFFFF"/>
                </a:solidFill>
                <a:latin typeface="TT Commons Pro"/>
              </a:endParaRPr>
            </a:p>
            <a:p>
              <a:pPr algn="ctr">
                <a:lnSpc>
                  <a:spcPts val="4043"/>
                </a:lnSpc>
              </a:pPr>
              <a:r>
                <a:rPr lang="en-US" sz="3110">
                  <a:solidFill>
                    <a:srgbClr val="FFFFFF"/>
                  </a:solidFill>
                  <a:latin typeface="TT Commons Pro"/>
                </a:rPr>
                <a:t>Architettura in studio: MIPS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flipH="1" flipV="1">
              <a:off x="48" y="2371432"/>
              <a:ext cx="10500345" cy="31859"/>
            </a:xfrm>
            <a:prstGeom prst="line">
              <a:avLst/>
            </a:prstGeom>
            <a:ln w="31859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659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1610975" y="5704917"/>
            <a:ext cx="5648325" cy="3476625"/>
          </a:xfrm>
          <a:custGeom>
            <a:avLst/>
            <a:gdLst/>
            <a:ahLst/>
            <a:cxnLst/>
            <a:rect l="l" t="t" r="r" b="b"/>
            <a:pathLst>
              <a:path w="5648325" h="3476625">
                <a:moveTo>
                  <a:pt x="0" y="0"/>
                </a:moveTo>
                <a:lnTo>
                  <a:pt x="5648325" y="0"/>
                </a:lnTo>
                <a:lnTo>
                  <a:pt x="5648325" y="3476625"/>
                </a:lnTo>
                <a:lnTo>
                  <a:pt x="0" y="347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087250" y="323831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0"/>
                </a:moveTo>
                <a:lnTo>
                  <a:pt x="142875" y="0"/>
                </a:lnTo>
                <a:lnTo>
                  <a:pt x="14287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087250" y="375266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0"/>
                </a:moveTo>
                <a:lnTo>
                  <a:pt x="142875" y="0"/>
                </a:lnTo>
                <a:lnTo>
                  <a:pt x="14287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087250" y="426701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0"/>
                </a:moveTo>
                <a:lnTo>
                  <a:pt x="142875" y="0"/>
                </a:lnTo>
                <a:lnTo>
                  <a:pt x="14287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87250" y="478136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0"/>
                </a:moveTo>
                <a:lnTo>
                  <a:pt x="142875" y="0"/>
                </a:lnTo>
                <a:lnTo>
                  <a:pt x="14287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087250" y="594341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0"/>
                </a:moveTo>
                <a:lnTo>
                  <a:pt x="142875" y="0"/>
                </a:lnTo>
                <a:lnTo>
                  <a:pt x="14287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8962434" y="9434332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997" y="593617"/>
            <a:ext cx="15745892" cy="121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>
                <a:solidFill>
                  <a:srgbClr val="FDFDFA"/>
                </a:solidFill>
                <a:latin typeface="Open Sans 2 Bold"/>
              </a:rPr>
              <a:t>Esecuzione di xv6 su Ambiente Linux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5777" y="2344326"/>
            <a:ext cx="5499669" cy="63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7"/>
              </a:lnSpc>
            </a:pPr>
            <a:r>
              <a:rPr lang="en-US" sz="3769" spc="18">
                <a:solidFill>
                  <a:srgbClr val="FFFFFF"/>
                </a:solidFill>
                <a:latin typeface="Open Sans 2"/>
              </a:rPr>
              <a:t>1.</a:t>
            </a:r>
            <a:r>
              <a:rPr lang="en-US" sz="3769" spc="18">
                <a:solidFill>
                  <a:srgbClr val="FFFFFF"/>
                </a:solidFill>
                <a:latin typeface="Open Sans 2 Bold"/>
              </a:rPr>
              <a:t>Scarica e Compila</a:t>
            </a:r>
            <a:r>
              <a:rPr lang="en-US" sz="3769" spc="18">
                <a:solidFill>
                  <a:srgbClr val="FFFFFF"/>
                </a:solidFill>
                <a:latin typeface="Open Sans 2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5777" y="5049426"/>
            <a:ext cx="7597913" cy="63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7"/>
              </a:lnSpc>
            </a:pPr>
            <a:r>
              <a:rPr lang="en-US" sz="3769" spc="11">
                <a:solidFill>
                  <a:srgbClr val="FFFFFF"/>
                </a:solidFill>
                <a:latin typeface="Open Sans 2"/>
              </a:rPr>
              <a:t>2.Esegui con </a:t>
            </a:r>
            <a:r>
              <a:rPr lang="en-US" sz="3769" spc="11">
                <a:solidFill>
                  <a:srgbClr val="FFFFFF"/>
                </a:solidFill>
                <a:latin typeface="Open Sans 2 Bold"/>
              </a:rPr>
              <a:t>QEMU </a:t>
            </a:r>
            <a:r>
              <a:rPr lang="en-US" sz="3769" spc="11">
                <a:solidFill>
                  <a:srgbClr val="FFFFFF"/>
                </a:solidFill>
                <a:latin typeface="Open Sans 2"/>
              </a:rPr>
              <a:t>(emulatore):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6758" y="5697850"/>
            <a:ext cx="4046277" cy="104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035">
                <a:solidFill>
                  <a:srgbClr val="FFFFFF"/>
                </a:solidFill>
                <a:latin typeface="Open Sans 2"/>
              </a:rPr>
              <a:t>Avvia con </a:t>
            </a:r>
            <a:r>
              <a:rPr lang="en-US" sz="3035">
                <a:solidFill>
                  <a:srgbClr val="FFFFFF"/>
                </a:solidFill>
                <a:latin typeface="Open Sans 2 Bold"/>
              </a:rPr>
              <a:t>make qemu.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6758" y="3002275"/>
            <a:ext cx="15482783" cy="2073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8"/>
              </a:lnSpc>
            </a:pPr>
            <a:r>
              <a:rPr lang="en-US" sz="3035">
                <a:solidFill>
                  <a:srgbClr val="FFFFFF"/>
                </a:solidFill>
                <a:latin typeface="Open Sans 2"/>
              </a:rPr>
              <a:t>Clona il repository di xv6 con </a:t>
            </a:r>
            <a:r>
              <a:rPr lang="en-US" sz="3035">
                <a:solidFill>
                  <a:srgbClr val="FFFFFF"/>
                </a:solidFill>
                <a:latin typeface="Open Sans 2 Bold"/>
              </a:rPr>
              <a:t>git clone</a:t>
            </a:r>
            <a:r>
              <a:rPr lang="en-US" sz="3035">
                <a:solidFill>
                  <a:srgbClr val="FFFFFF"/>
                </a:solidFill>
                <a:latin typeface="Open Sans 2"/>
              </a:rPr>
              <a:t>.</a:t>
            </a:r>
          </a:p>
          <a:p>
            <a:pPr algn="l">
              <a:lnSpc>
                <a:spcPts val="4188"/>
              </a:lnSpc>
            </a:pPr>
            <a:r>
              <a:rPr lang="en-US" sz="3035">
                <a:solidFill>
                  <a:srgbClr val="FFFFFF"/>
                </a:solidFill>
                <a:latin typeface="Open Sans 2"/>
              </a:rPr>
              <a:t>Aggiorna i permessi di xv6: </a:t>
            </a:r>
            <a:r>
              <a:rPr lang="en-US" sz="3035">
                <a:solidFill>
                  <a:srgbClr val="FFFFFF"/>
                </a:solidFill>
                <a:latin typeface="Open Sans 2 Bold"/>
              </a:rPr>
              <a:t>chmod 700 -R xv6-public</a:t>
            </a:r>
          </a:p>
          <a:p>
            <a:pPr algn="just">
              <a:lnSpc>
                <a:spcPts val="4188"/>
              </a:lnSpc>
            </a:pPr>
            <a:r>
              <a:rPr lang="en-US" sz="3035">
                <a:solidFill>
                  <a:srgbClr val="FFFFFF"/>
                </a:solidFill>
                <a:latin typeface="Open Sans 2"/>
              </a:rPr>
              <a:t>Installa gli strumenti essenziali con: </a:t>
            </a:r>
            <a:r>
              <a:rPr lang="en-US" sz="3035">
                <a:solidFill>
                  <a:srgbClr val="FFFFFF"/>
                </a:solidFill>
                <a:latin typeface="Open Sans 2 Bold"/>
              </a:rPr>
              <a:t>sudo</a:t>
            </a:r>
            <a:r>
              <a:rPr lang="en-US" sz="3035">
                <a:solidFill>
                  <a:srgbClr val="FFFFFF"/>
                </a:solidFill>
                <a:latin typeface="Open Sans 2"/>
              </a:rPr>
              <a:t> apt-get install build-essential qemu-system-x86. Compila con </a:t>
            </a:r>
            <a:r>
              <a:rPr lang="en-US" sz="3035">
                <a:solidFill>
                  <a:srgbClr val="FFFFFF"/>
                </a:solidFill>
                <a:latin typeface="Open Sans 2 Bold"/>
              </a:rPr>
              <a:t>make clean </a:t>
            </a:r>
            <a:r>
              <a:rPr lang="en-US" sz="3035">
                <a:solidFill>
                  <a:srgbClr val="FFFFFF"/>
                </a:solidFill>
                <a:latin typeface="Open Sans 2"/>
              </a:rPr>
              <a:t>e </a:t>
            </a:r>
            <a:r>
              <a:rPr lang="en-US" sz="3035">
                <a:solidFill>
                  <a:srgbClr val="FFFFFF"/>
                </a:solidFill>
                <a:latin typeface="Open Sans 2 Bold"/>
              </a:rPr>
              <a:t>make</a:t>
            </a:r>
            <a:r>
              <a:rPr lang="en-US" sz="3035">
                <a:solidFill>
                  <a:srgbClr val="FFFFFF"/>
                </a:solidFill>
                <a:latin typeface="Open Sans 2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048" y="-3048"/>
            <a:ext cx="9200598" cy="10290048"/>
            <a:chOff x="0" y="0"/>
            <a:chExt cx="9200604" cy="10290048"/>
          </a:xfrm>
        </p:grpSpPr>
        <p:sp>
          <p:nvSpPr>
            <p:cNvPr id="3" name="Freeform 3"/>
            <p:cNvSpPr/>
            <p:nvPr/>
          </p:nvSpPr>
          <p:spPr>
            <a:xfrm>
              <a:off x="3048" y="3048"/>
              <a:ext cx="9197594" cy="10287000"/>
            </a:xfrm>
            <a:custGeom>
              <a:avLst/>
              <a:gdLst/>
              <a:ahLst/>
              <a:cxnLst/>
              <a:rect l="l" t="t" r="r" b="b"/>
              <a:pathLst>
                <a:path w="9197594" h="10287000">
                  <a:moveTo>
                    <a:pt x="0" y="0"/>
                  </a:moveTo>
                  <a:lnTo>
                    <a:pt x="0" y="10287000"/>
                  </a:lnTo>
                  <a:lnTo>
                    <a:pt x="9197594" y="10287000"/>
                  </a:lnTo>
                  <a:lnTo>
                    <a:pt x="91975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-2193788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2257606" y="3565779"/>
            <a:ext cx="14573250" cy="3086100"/>
          </a:xfrm>
          <a:custGeom>
            <a:avLst/>
            <a:gdLst/>
            <a:ahLst/>
            <a:cxnLst/>
            <a:rect l="l" t="t" r="r" b="b"/>
            <a:pathLst>
              <a:path w="14573250" h="3086100">
                <a:moveTo>
                  <a:pt x="0" y="0"/>
                </a:moveTo>
                <a:lnTo>
                  <a:pt x="14573250" y="0"/>
                </a:lnTo>
                <a:lnTo>
                  <a:pt x="1457325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2" r="-4379" b="-602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380549" y="5272792"/>
            <a:ext cx="1320070" cy="995953"/>
            <a:chOff x="0" y="0"/>
            <a:chExt cx="1320076" cy="995959"/>
          </a:xfrm>
        </p:grpSpPr>
        <p:sp>
          <p:nvSpPr>
            <p:cNvPr id="7" name="Freeform 7"/>
            <p:cNvSpPr/>
            <p:nvPr/>
          </p:nvSpPr>
          <p:spPr>
            <a:xfrm>
              <a:off x="-381" y="1397"/>
              <a:ext cx="1333246" cy="994664"/>
            </a:xfrm>
            <a:custGeom>
              <a:avLst/>
              <a:gdLst/>
              <a:ahLst/>
              <a:cxnLst/>
              <a:rect l="l" t="t" r="r" b="b"/>
              <a:pathLst>
                <a:path w="1333246" h="994664">
                  <a:moveTo>
                    <a:pt x="1295019" y="36957"/>
                  </a:moveTo>
                  <a:cubicBezTo>
                    <a:pt x="1295019" y="36957"/>
                    <a:pt x="1295019" y="36957"/>
                    <a:pt x="1295019" y="36957"/>
                  </a:cubicBezTo>
                  <a:close/>
                  <a:moveTo>
                    <a:pt x="1183259" y="0"/>
                  </a:moveTo>
                  <a:cubicBezTo>
                    <a:pt x="1124204" y="0"/>
                    <a:pt x="1068705" y="11938"/>
                    <a:pt x="1016127" y="29972"/>
                  </a:cubicBezTo>
                  <a:cubicBezTo>
                    <a:pt x="918083" y="63500"/>
                    <a:pt x="825754" y="116459"/>
                    <a:pt x="742061" y="176911"/>
                  </a:cubicBezTo>
                  <a:cubicBezTo>
                    <a:pt x="572135" y="299593"/>
                    <a:pt x="433451" y="464312"/>
                    <a:pt x="340487" y="652018"/>
                  </a:cubicBezTo>
                  <a:cubicBezTo>
                    <a:pt x="295275" y="743331"/>
                    <a:pt x="261493" y="839978"/>
                    <a:pt x="239776" y="939546"/>
                  </a:cubicBezTo>
                  <a:cubicBezTo>
                    <a:pt x="185166" y="843407"/>
                    <a:pt x="115062" y="756539"/>
                    <a:pt x="32385" y="682879"/>
                  </a:cubicBezTo>
                  <a:lnTo>
                    <a:pt x="16256" y="676656"/>
                  </a:lnTo>
                  <a:cubicBezTo>
                    <a:pt x="6350" y="680466"/>
                    <a:pt x="0" y="685292"/>
                    <a:pt x="508" y="689864"/>
                  </a:cubicBezTo>
                  <a:lnTo>
                    <a:pt x="508" y="689864"/>
                  </a:lnTo>
                  <a:lnTo>
                    <a:pt x="2794" y="693801"/>
                  </a:lnTo>
                  <a:lnTo>
                    <a:pt x="2794" y="693801"/>
                  </a:lnTo>
                  <a:cubicBezTo>
                    <a:pt x="95250" y="776097"/>
                    <a:pt x="171450" y="874522"/>
                    <a:pt x="227838" y="984631"/>
                  </a:cubicBezTo>
                  <a:lnTo>
                    <a:pt x="229489" y="987044"/>
                  </a:lnTo>
                  <a:cubicBezTo>
                    <a:pt x="231394" y="992759"/>
                    <a:pt x="239395" y="994664"/>
                    <a:pt x="246888" y="994664"/>
                  </a:cubicBezTo>
                  <a:cubicBezTo>
                    <a:pt x="252476" y="994664"/>
                    <a:pt x="257937" y="993521"/>
                    <a:pt x="260096" y="991997"/>
                  </a:cubicBezTo>
                  <a:cubicBezTo>
                    <a:pt x="337947" y="936752"/>
                    <a:pt x="425069" y="895731"/>
                    <a:pt x="517652" y="871855"/>
                  </a:cubicBezTo>
                  <a:lnTo>
                    <a:pt x="525653" y="847725"/>
                  </a:lnTo>
                  <a:lnTo>
                    <a:pt x="508381" y="852170"/>
                  </a:lnTo>
                  <a:cubicBezTo>
                    <a:pt x="424307" y="873760"/>
                    <a:pt x="344297" y="907923"/>
                    <a:pt x="271018" y="954278"/>
                  </a:cubicBezTo>
                  <a:cubicBezTo>
                    <a:pt x="309499" y="767207"/>
                    <a:pt x="393192" y="589915"/>
                    <a:pt x="510413" y="439420"/>
                  </a:cubicBezTo>
                  <a:cubicBezTo>
                    <a:pt x="632714" y="282448"/>
                    <a:pt x="793496" y="149352"/>
                    <a:pt x="976757" y="69850"/>
                  </a:cubicBezTo>
                  <a:cubicBezTo>
                    <a:pt x="1043178" y="41148"/>
                    <a:pt x="1115949" y="19431"/>
                    <a:pt x="1188339" y="19431"/>
                  </a:cubicBezTo>
                  <a:cubicBezTo>
                    <a:pt x="1224280" y="19431"/>
                    <a:pt x="1260094" y="24765"/>
                    <a:pt x="1295019" y="37211"/>
                  </a:cubicBezTo>
                  <a:lnTo>
                    <a:pt x="1333246" y="26797"/>
                  </a:lnTo>
                  <a:cubicBezTo>
                    <a:pt x="1280795" y="7747"/>
                    <a:pt x="1230884" y="0"/>
                    <a:pt x="1183259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" name="Freeform 8"/>
          <p:cNvSpPr/>
          <p:nvPr/>
        </p:nvSpPr>
        <p:spPr>
          <a:xfrm>
            <a:off x="8756285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398768" y="1936937"/>
            <a:ext cx="152400" cy="152400"/>
            <a:chOff x="0" y="0"/>
            <a:chExt cx="152400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398768" y="2537012"/>
            <a:ext cx="152400" cy="152400"/>
            <a:chOff x="0" y="0"/>
            <a:chExt cx="152400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398768" y="7558259"/>
            <a:ext cx="152400" cy="152400"/>
            <a:chOff x="0" y="0"/>
            <a:chExt cx="152400" cy="152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398768" y="8158334"/>
            <a:ext cx="152400" cy="152400"/>
            <a:chOff x="0" y="0"/>
            <a:chExt cx="152400" cy="152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776123" y="8405984"/>
            <a:ext cx="2085080" cy="38100"/>
            <a:chOff x="0" y="0"/>
            <a:chExt cx="2085086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85086" cy="38100"/>
            </a:xfrm>
            <a:custGeom>
              <a:avLst/>
              <a:gdLst/>
              <a:ahLst/>
              <a:cxnLst/>
              <a:rect l="l" t="t" r="r" b="b"/>
              <a:pathLst>
                <a:path w="2085086" h="38100">
                  <a:moveTo>
                    <a:pt x="0" y="0"/>
                  </a:moveTo>
                  <a:lnTo>
                    <a:pt x="2085086" y="0"/>
                  </a:lnTo>
                  <a:lnTo>
                    <a:pt x="208508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357001" y="1849203"/>
            <a:ext cx="2270436" cy="81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Open Sans 2 Bold"/>
              </a:rPr>
              <a:t>Shell #1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10664" y="7470524"/>
            <a:ext cx="2270436" cy="81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Open Sans 2 Bold"/>
              </a:rPr>
              <a:t>Shell #2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24845" y="56388"/>
            <a:ext cx="6438309" cy="148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Open Sans 2"/>
              </a:rPr>
              <a:t>Debug in xv6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03360" y="1644558"/>
            <a:ext cx="3300755" cy="120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cd xv6-public make qemu-gdb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61318" y="7265880"/>
            <a:ext cx="5099790" cy="121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gdb kernel</a:t>
            </a:r>
          </a:p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target remote: </a:t>
            </a:r>
            <a:r>
              <a:rPr lang="en-US" sz="3399">
                <a:solidFill>
                  <a:srgbClr val="FFFFFF"/>
                </a:solidFill>
                <a:latin typeface="Open Sans 2 Bold"/>
              </a:rPr>
              <a:t>TCP-PORT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16041" y="944902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6551" y="-66551"/>
            <a:ext cx="6077731" cy="10420093"/>
            <a:chOff x="0" y="0"/>
            <a:chExt cx="6077725" cy="10420096"/>
          </a:xfrm>
        </p:grpSpPr>
        <p:sp>
          <p:nvSpPr>
            <p:cNvPr id="3" name="Freeform 3"/>
            <p:cNvSpPr/>
            <p:nvPr/>
          </p:nvSpPr>
          <p:spPr>
            <a:xfrm>
              <a:off x="66548" y="66548"/>
              <a:ext cx="5947664" cy="10287000"/>
            </a:xfrm>
            <a:custGeom>
              <a:avLst/>
              <a:gdLst/>
              <a:ahLst/>
              <a:cxnLst/>
              <a:rect l="l" t="t" r="r" b="b"/>
              <a:pathLst>
                <a:path w="5947664" h="10287000">
                  <a:moveTo>
                    <a:pt x="0" y="0"/>
                  </a:moveTo>
                  <a:lnTo>
                    <a:pt x="0" y="10287000"/>
                  </a:lnTo>
                  <a:lnTo>
                    <a:pt x="5947664" y="10287000"/>
                  </a:lnTo>
                  <a:lnTo>
                    <a:pt x="5947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>
              <a:off x="1097661" y="2645156"/>
              <a:ext cx="161798" cy="161798"/>
            </a:xfrm>
            <a:custGeom>
              <a:avLst/>
              <a:gdLst/>
              <a:ahLst/>
              <a:cxnLst/>
              <a:rect l="l" t="t" r="r" b="b"/>
              <a:pathLst>
                <a:path w="161798" h="161798">
                  <a:moveTo>
                    <a:pt x="161798" y="81026"/>
                  </a:moveTo>
                  <a:lnTo>
                    <a:pt x="161290" y="91567"/>
                  </a:lnTo>
                  <a:cubicBezTo>
                    <a:pt x="159258" y="101981"/>
                    <a:pt x="157734" y="107061"/>
                    <a:pt x="155702" y="112014"/>
                  </a:cubicBezTo>
                  <a:lnTo>
                    <a:pt x="151130" y="121539"/>
                  </a:lnTo>
                  <a:cubicBezTo>
                    <a:pt x="145161" y="130429"/>
                    <a:pt x="141859" y="134493"/>
                    <a:pt x="138049" y="138176"/>
                  </a:cubicBezTo>
                  <a:lnTo>
                    <a:pt x="130175" y="145288"/>
                  </a:lnTo>
                  <a:cubicBezTo>
                    <a:pt x="121285" y="151257"/>
                    <a:pt x="116713" y="153670"/>
                    <a:pt x="111760" y="155702"/>
                  </a:cubicBezTo>
                  <a:lnTo>
                    <a:pt x="101727" y="159258"/>
                  </a:lnTo>
                  <a:cubicBezTo>
                    <a:pt x="91313" y="161290"/>
                    <a:pt x="85979" y="161798"/>
                    <a:pt x="80772" y="161798"/>
                  </a:cubicBezTo>
                  <a:lnTo>
                    <a:pt x="70231" y="161290"/>
                  </a:lnTo>
                  <a:cubicBezTo>
                    <a:pt x="59817" y="159258"/>
                    <a:pt x="54737" y="157734"/>
                    <a:pt x="49784" y="155702"/>
                  </a:cubicBezTo>
                  <a:lnTo>
                    <a:pt x="40259" y="151130"/>
                  </a:lnTo>
                  <a:cubicBezTo>
                    <a:pt x="31369" y="145161"/>
                    <a:pt x="27305" y="141859"/>
                    <a:pt x="23622" y="138049"/>
                  </a:cubicBezTo>
                  <a:lnTo>
                    <a:pt x="16510" y="130175"/>
                  </a:lnTo>
                  <a:cubicBezTo>
                    <a:pt x="10541" y="121285"/>
                    <a:pt x="8128" y="116713"/>
                    <a:pt x="6096" y="111760"/>
                  </a:cubicBezTo>
                  <a:lnTo>
                    <a:pt x="2540" y="101727"/>
                  </a:lnTo>
                  <a:cubicBezTo>
                    <a:pt x="508" y="91313"/>
                    <a:pt x="0" y="85979"/>
                    <a:pt x="0" y="80772"/>
                  </a:cubicBezTo>
                  <a:lnTo>
                    <a:pt x="508" y="70231"/>
                  </a:lnTo>
                  <a:cubicBezTo>
                    <a:pt x="2540" y="59817"/>
                    <a:pt x="4064" y="54737"/>
                    <a:pt x="6096" y="49784"/>
                  </a:cubicBezTo>
                  <a:lnTo>
                    <a:pt x="10668" y="40259"/>
                  </a:lnTo>
                  <a:cubicBezTo>
                    <a:pt x="16637" y="31369"/>
                    <a:pt x="19939" y="27305"/>
                    <a:pt x="23749" y="23622"/>
                  </a:cubicBezTo>
                  <a:lnTo>
                    <a:pt x="31623" y="16510"/>
                  </a:lnTo>
                  <a:cubicBezTo>
                    <a:pt x="40513" y="10541"/>
                    <a:pt x="45085" y="8128"/>
                    <a:pt x="50038" y="6096"/>
                  </a:cubicBezTo>
                  <a:lnTo>
                    <a:pt x="60071" y="2540"/>
                  </a:lnTo>
                  <a:cubicBezTo>
                    <a:pt x="70485" y="508"/>
                    <a:pt x="75819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064"/>
                    <a:pt x="112014" y="6096"/>
                  </a:cubicBezTo>
                  <a:lnTo>
                    <a:pt x="121539" y="10668"/>
                  </a:lnTo>
                  <a:cubicBezTo>
                    <a:pt x="130429" y="16637"/>
                    <a:pt x="134493" y="19939"/>
                    <a:pt x="138176" y="23749"/>
                  </a:cubicBezTo>
                  <a:lnTo>
                    <a:pt x="145288" y="31623"/>
                  </a:lnTo>
                  <a:cubicBezTo>
                    <a:pt x="151257" y="40513"/>
                    <a:pt x="153670" y="45085"/>
                    <a:pt x="155702" y="50038"/>
                  </a:cubicBezTo>
                  <a:lnTo>
                    <a:pt x="159258" y="60071"/>
                  </a:lnTo>
                  <a:cubicBezTo>
                    <a:pt x="161290" y="70485"/>
                    <a:pt x="161798" y="75819"/>
                    <a:pt x="161798" y="810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97661" y="3883406"/>
              <a:ext cx="161798" cy="161798"/>
            </a:xfrm>
            <a:custGeom>
              <a:avLst/>
              <a:gdLst/>
              <a:ahLst/>
              <a:cxnLst/>
              <a:rect l="l" t="t" r="r" b="b"/>
              <a:pathLst>
                <a:path w="161798" h="161798">
                  <a:moveTo>
                    <a:pt x="161798" y="81026"/>
                  </a:moveTo>
                  <a:lnTo>
                    <a:pt x="161290" y="91567"/>
                  </a:lnTo>
                  <a:cubicBezTo>
                    <a:pt x="159258" y="101981"/>
                    <a:pt x="157734" y="107061"/>
                    <a:pt x="155702" y="112014"/>
                  </a:cubicBezTo>
                  <a:lnTo>
                    <a:pt x="151130" y="121539"/>
                  </a:lnTo>
                  <a:cubicBezTo>
                    <a:pt x="145161" y="130429"/>
                    <a:pt x="141859" y="134493"/>
                    <a:pt x="138049" y="138176"/>
                  </a:cubicBezTo>
                  <a:lnTo>
                    <a:pt x="130175" y="145288"/>
                  </a:lnTo>
                  <a:cubicBezTo>
                    <a:pt x="121285" y="151257"/>
                    <a:pt x="116713" y="153670"/>
                    <a:pt x="111760" y="155702"/>
                  </a:cubicBezTo>
                  <a:lnTo>
                    <a:pt x="101727" y="159258"/>
                  </a:lnTo>
                  <a:cubicBezTo>
                    <a:pt x="91313" y="161290"/>
                    <a:pt x="85979" y="161798"/>
                    <a:pt x="80772" y="161798"/>
                  </a:cubicBezTo>
                  <a:lnTo>
                    <a:pt x="70231" y="161290"/>
                  </a:lnTo>
                  <a:cubicBezTo>
                    <a:pt x="59817" y="159258"/>
                    <a:pt x="54737" y="157734"/>
                    <a:pt x="49784" y="155702"/>
                  </a:cubicBezTo>
                  <a:lnTo>
                    <a:pt x="40259" y="151130"/>
                  </a:lnTo>
                  <a:cubicBezTo>
                    <a:pt x="31369" y="145161"/>
                    <a:pt x="27305" y="141859"/>
                    <a:pt x="23622" y="138049"/>
                  </a:cubicBezTo>
                  <a:lnTo>
                    <a:pt x="16510" y="130175"/>
                  </a:lnTo>
                  <a:cubicBezTo>
                    <a:pt x="10541" y="121285"/>
                    <a:pt x="8128" y="116713"/>
                    <a:pt x="6096" y="111760"/>
                  </a:cubicBezTo>
                  <a:lnTo>
                    <a:pt x="2540" y="101727"/>
                  </a:lnTo>
                  <a:cubicBezTo>
                    <a:pt x="508" y="91313"/>
                    <a:pt x="0" y="85979"/>
                    <a:pt x="0" y="80772"/>
                  </a:cubicBezTo>
                  <a:lnTo>
                    <a:pt x="508" y="70231"/>
                  </a:lnTo>
                  <a:cubicBezTo>
                    <a:pt x="2540" y="59817"/>
                    <a:pt x="4064" y="54737"/>
                    <a:pt x="6096" y="49784"/>
                  </a:cubicBezTo>
                  <a:lnTo>
                    <a:pt x="10668" y="40259"/>
                  </a:lnTo>
                  <a:cubicBezTo>
                    <a:pt x="16637" y="31369"/>
                    <a:pt x="19939" y="27305"/>
                    <a:pt x="23749" y="23622"/>
                  </a:cubicBezTo>
                  <a:lnTo>
                    <a:pt x="31623" y="16510"/>
                  </a:lnTo>
                  <a:cubicBezTo>
                    <a:pt x="40513" y="10541"/>
                    <a:pt x="45085" y="8128"/>
                    <a:pt x="50038" y="6096"/>
                  </a:cubicBezTo>
                  <a:lnTo>
                    <a:pt x="60071" y="2540"/>
                  </a:lnTo>
                  <a:cubicBezTo>
                    <a:pt x="70485" y="508"/>
                    <a:pt x="75819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064"/>
                    <a:pt x="112014" y="6096"/>
                  </a:cubicBezTo>
                  <a:lnTo>
                    <a:pt x="121539" y="10668"/>
                  </a:lnTo>
                  <a:cubicBezTo>
                    <a:pt x="130429" y="16637"/>
                    <a:pt x="134493" y="19939"/>
                    <a:pt x="138176" y="23749"/>
                  </a:cubicBezTo>
                  <a:lnTo>
                    <a:pt x="145288" y="31623"/>
                  </a:lnTo>
                  <a:cubicBezTo>
                    <a:pt x="151257" y="40513"/>
                    <a:pt x="153670" y="45085"/>
                    <a:pt x="155702" y="50038"/>
                  </a:cubicBezTo>
                  <a:lnTo>
                    <a:pt x="159258" y="60071"/>
                  </a:lnTo>
                  <a:cubicBezTo>
                    <a:pt x="161290" y="70485"/>
                    <a:pt x="161798" y="75819"/>
                    <a:pt x="161798" y="810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97661" y="5121656"/>
              <a:ext cx="161798" cy="161798"/>
            </a:xfrm>
            <a:custGeom>
              <a:avLst/>
              <a:gdLst/>
              <a:ahLst/>
              <a:cxnLst/>
              <a:rect l="l" t="t" r="r" b="b"/>
              <a:pathLst>
                <a:path w="161798" h="161798">
                  <a:moveTo>
                    <a:pt x="161798" y="81026"/>
                  </a:moveTo>
                  <a:lnTo>
                    <a:pt x="161290" y="91567"/>
                  </a:lnTo>
                  <a:cubicBezTo>
                    <a:pt x="159258" y="101981"/>
                    <a:pt x="157734" y="107061"/>
                    <a:pt x="155702" y="112014"/>
                  </a:cubicBezTo>
                  <a:lnTo>
                    <a:pt x="151130" y="121539"/>
                  </a:lnTo>
                  <a:cubicBezTo>
                    <a:pt x="145161" y="130429"/>
                    <a:pt x="141859" y="134493"/>
                    <a:pt x="138049" y="138176"/>
                  </a:cubicBezTo>
                  <a:lnTo>
                    <a:pt x="130175" y="145288"/>
                  </a:lnTo>
                  <a:cubicBezTo>
                    <a:pt x="121285" y="151257"/>
                    <a:pt x="116713" y="153670"/>
                    <a:pt x="111760" y="155702"/>
                  </a:cubicBezTo>
                  <a:lnTo>
                    <a:pt x="101727" y="159258"/>
                  </a:lnTo>
                  <a:cubicBezTo>
                    <a:pt x="91313" y="161290"/>
                    <a:pt x="85979" y="161798"/>
                    <a:pt x="80772" y="161798"/>
                  </a:cubicBezTo>
                  <a:lnTo>
                    <a:pt x="70231" y="161290"/>
                  </a:lnTo>
                  <a:cubicBezTo>
                    <a:pt x="59817" y="159258"/>
                    <a:pt x="54737" y="157734"/>
                    <a:pt x="49784" y="155702"/>
                  </a:cubicBezTo>
                  <a:lnTo>
                    <a:pt x="40259" y="151130"/>
                  </a:lnTo>
                  <a:cubicBezTo>
                    <a:pt x="31369" y="145161"/>
                    <a:pt x="27305" y="141859"/>
                    <a:pt x="23622" y="138049"/>
                  </a:cubicBezTo>
                  <a:lnTo>
                    <a:pt x="16510" y="130175"/>
                  </a:lnTo>
                  <a:cubicBezTo>
                    <a:pt x="10541" y="121285"/>
                    <a:pt x="8128" y="116713"/>
                    <a:pt x="6096" y="111760"/>
                  </a:cubicBezTo>
                  <a:lnTo>
                    <a:pt x="2540" y="101727"/>
                  </a:lnTo>
                  <a:cubicBezTo>
                    <a:pt x="508" y="91313"/>
                    <a:pt x="0" y="85979"/>
                    <a:pt x="0" y="80772"/>
                  </a:cubicBezTo>
                  <a:lnTo>
                    <a:pt x="508" y="70231"/>
                  </a:lnTo>
                  <a:cubicBezTo>
                    <a:pt x="2540" y="59817"/>
                    <a:pt x="4064" y="54737"/>
                    <a:pt x="6096" y="49784"/>
                  </a:cubicBezTo>
                  <a:lnTo>
                    <a:pt x="10668" y="40259"/>
                  </a:lnTo>
                  <a:cubicBezTo>
                    <a:pt x="16637" y="31369"/>
                    <a:pt x="19939" y="27305"/>
                    <a:pt x="23749" y="23622"/>
                  </a:cubicBezTo>
                  <a:lnTo>
                    <a:pt x="31623" y="16510"/>
                  </a:lnTo>
                  <a:cubicBezTo>
                    <a:pt x="40513" y="10541"/>
                    <a:pt x="45085" y="8128"/>
                    <a:pt x="50038" y="6096"/>
                  </a:cubicBezTo>
                  <a:lnTo>
                    <a:pt x="60071" y="2540"/>
                  </a:lnTo>
                  <a:cubicBezTo>
                    <a:pt x="70485" y="508"/>
                    <a:pt x="75819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064"/>
                    <a:pt x="112014" y="6096"/>
                  </a:cubicBezTo>
                  <a:lnTo>
                    <a:pt x="121539" y="10668"/>
                  </a:lnTo>
                  <a:cubicBezTo>
                    <a:pt x="130429" y="16637"/>
                    <a:pt x="134493" y="19939"/>
                    <a:pt x="138176" y="23749"/>
                  </a:cubicBezTo>
                  <a:lnTo>
                    <a:pt x="145288" y="31623"/>
                  </a:lnTo>
                  <a:cubicBezTo>
                    <a:pt x="151257" y="40513"/>
                    <a:pt x="153670" y="45085"/>
                    <a:pt x="155702" y="50038"/>
                  </a:cubicBezTo>
                  <a:lnTo>
                    <a:pt x="159258" y="60071"/>
                  </a:lnTo>
                  <a:cubicBezTo>
                    <a:pt x="161290" y="70485"/>
                    <a:pt x="161798" y="75819"/>
                    <a:pt x="161798" y="810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97661" y="6359907"/>
              <a:ext cx="161798" cy="161797"/>
            </a:xfrm>
            <a:custGeom>
              <a:avLst/>
              <a:gdLst/>
              <a:ahLst/>
              <a:cxnLst/>
              <a:rect l="l" t="t" r="r" b="b"/>
              <a:pathLst>
                <a:path w="161798" h="161797">
                  <a:moveTo>
                    <a:pt x="161798" y="81025"/>
                  </a:moveTo>
                  <a:lnTo>
                    <a:pt x="161290" y="91566"/>
                  </a:lnTo>
                  <a:cubicBezTo>
                    <a:pt x="159258" y="101980"/>
                    <a:pt x="157734" y="107060"/>
                    <a:pt x="155702" y="112013"/>
                  </a:cubicBezTo>
                  <a:lnTo>
                    <a:pt x="151130" y="121538"/>
                  </a:lnTo>
                  <a:cubicBezTo>
                    <a:pt x="145161" y="130428"/>
                    <a:pt x="141859" y="134492"/>
                    <a:pt x="138049" y="138175"/>
                  </a:cubicBezTo>
                  <a:lnTo>
                    <a:pt x="130175" y="145287"/>
                  </a:lnTo>
                  <a:cubicBezTo>
                    <a:pt x="121285" y="151255"/>
                    <a:pt x="116713" y="153668"/>
                    <a:pt x="111760" y="155701"/>
                  </a:cubicBezTo>
                  <a:lnTo>
                    <a:pt x="101727" y="159257"/>
                  </a:lnTo>
                  <a:cubicBezTo>
                    <a:pt x="91313" y="161289"/>
                    <a:pt x="85979" y="161797"/>
                    <a:pt x="80772" y="161797"/>
                  </a:cubicBezTo>
                  <a:lnTo>
                    <a:pt x="70231" y="161290"/>
                  </a:lnTo>
                  <a:cubicBezTo>
                    <a:pt x="59817" y="159258"/>
                    <a:pt x="54737" y="157733"/>
                    <a:pt x="49784" y="155701"/>
                  </a:cubicBezTo>
                  <a:lnTo>
                    <a:pt x="40259" y="151130"/>
                  </a:lnTo>
                  <a:cubicBezTo>
                    <a:pt x="31369" y="145161"/>
                    <a:pt x="27305" y="141859"/>
                    <a:pt x="23622" y="138049"/>
                  </a:cubicBezTo>
                  <a:lnTo>
                    <a:pt x="16510" y="130175"/>
                  </a:lnTo>
                  <a:cubicBezTo>
                    <a:pt x="10541" y="121285"/>
                    <a:pt x="8128" y="116713"/>
                    <a:pt x="6096" y="111760"/>
                  </a:cubicBezTo>
                  <a:lnTo>
                    <a:pt x="2540" y="101726"/>
                  </a:lnTo>
                  <a:cubicBezTo>
                    <a:pt x="508" y="91312"/>
                    <a:pt x="0" y="85979"/>
                    <a:pt x="0" y="80772"/>
                  </a:cubicBezTo>
                  <a:lnTo>
                    <a:pt x="508" y="70231"/>
                  </a:lnTo>
                  <a:cubicBezTo>
                    <a:pt x="2540" y="59817"/>
                    <a:pt x="4064" y="54737"/>
                    <a:pt x="6096" y="49784"/>
                  </a:cubicBezTo>
                  <a:lnTo>
                    <a:pt x="10668" y="40259"/>
                  </a:lnTo>
                  <a:cubicBezTo>
                    <a:pt x="16637" y="31369"/>
                    <a:pt x="19939" y="27305"/>
                    <a:pt x="23749" y="23622"/>
                  </a:cubicBezTo>
                  <a:lnTo>
                    <a:pt x="31623" y="16510"/>
                  </a:lnTo>
                  <a:cubicBezTo>
                    <a:pt x="40513" y="10541"/>
                    <a:pt x="45085" y="8128"/>
                    <a:pt x="50038" y="6096"/>
                  </a:cubicBezTo>
                  <a:lnTo>
                    <a:pt x="60071" y="2540"/>
                  </a:lnTo>
                  <a:cubicBezTo>
                    <a:pt x="70485" y="508"/>
                    <a:pt x="75819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064"/>
                    <a:pt x="112014" y="6096"/>
                  </a:cubicBezTo>
                  <a:lnTo>
                    <a:pt x="121539" y="10668"/>
                  </a:lnTo>
                  <a:cubicBezTo>
                    <a:pt x="130429" y="16637"/>
                    <a:pt x="134493" y="19939"/>
                    <a:pt x="138176" y="23749"/>
                  </a:cubicBezTo>
                  <a:lnTo>
                    <a:pt x="145288" y="31623"/>
                  </a:lnTo>
                  <a:cubicBezTo>
                    <a:pt x="151257" y="40513"/>
                    <a:pt x="153670" y="45085"/>
                    <a:pt x="155702" y="50038"/>
                  </a:cubicBezTo>
                  <a:lnTo>
                    <a:pt x="159258" y="60071"/>
                  </a:lnTo>
                  <a:cubicBezTo>
                    <a:pt x="161290" y="70485"/>
                    <a:pt x="161798" y="75819"/>
                    <a:pt x="161798" y="810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1097661" y="7598156"/>
              <a:ext cx="161798" cy="161799"/>
            </a:xfrm>
            <a:custGeom>
              <a:avLst/>
              <a:gdLst/>
              <a:ahLst/>
              <a:cxnLst/>
              <a:rect l="l" t="t" r="r" b="b"/>
              <a:pathLst>
                <a:path w="161798" h="161799">
                  <a:moveTo>
                    <a:pt x="161798" y="81026"/>
                  </a:moveTo>
                  <a:lnTo>
                    <a:pt x="161290" y="91567"/>
                  </a:lnTo>
                  <a:cubicBezTo>
                    <a:pt x="159258" y="101981"/>
                    <a:pt x="157734" y="107061"/>
                    <a:pt x="155702" y="112014"/>
                  </a:cubicBezTo>
                  <a:lnTo>
                    <a:pt x="151130" y="121539"/>
                  </a:lnTo>
                  <a:cubicBezTo>
                    <a:pt x="145161" y="130429"/>
                    <a:pt x="141859" y="134493"/>
                    <a:pt x="138049" y="138176"/>
                  </a:cubicBezTo>
                  <a:lnTo>
                    <a:pt x="130175" y="145288"/>
                  </a:lnTo>
                  <a:cubicBezTo>
                    <a:pt x="121285" y="151256"/>
                    <a:pt x="116713" y="153669"/>
                    <a:pt x="111760" y="155702"/>
                  </a:cubicBezTo>
                  <a:lnTo>
                    <a:pt x="101727" y="159258"/>
                  </a:lnTo>
                  <a:cubicBezTo>
                    <a:pt x="91313" y="161290"/>
                    <a:pt x="85979" y="161798"/>
                    <a:pt x="80772" y="161798"/>
                  </a:cubicBezTo>
                  <a:lnTo>
                    <a:pt x="70231" y="161291"/>
                  </a:lnTo>
                  <a:cubicBezTo>
                    <a:pt x="59817" y="159259"/>
                    <a:pt x="54737" y="157734"/>
                    <a:pt x="49784" y="155702"/>
                  </a:cubicBezTo>
                  <a:lnTo>
                    <a:pt x="40259" y="151131"/>
                  </a:lnTo>
                  <a:cubicBezTo>
                    <a:pt x="31369" y="145162"/>
                    <a:pt x="27305" y="141860"/>
                    <a:pt x="23622" y="138049"/>
                  </a:cubicBezTo>
                  <a:lnTo>
                    <a:pt x="16510" y="130175"/>
                  </a:lnTo>
                  <a:cubicBezTo>
                    <a:pt x="10541" y="121285"/>
                    <a:pt x="8128" y="116713"/>
                    <a:pt x="6096" y="111760"/>
                  </a:cubicBezTo>
                  <a:lnTo>
                    <a:pt x="2540" y="101727"/>
                  </a:lnTo>
                  <a:cubicBezTo>
                    <a:pt x="508" y="91313"/>
                    <a:pt x="0" y="85980"/>
                    <a:pt x="0" y="80772"/>
                  </a:cubicBezTo>
                  <a:lnTo>
                    <a:pt x="508" y="70231"/>
                  </a:lnTo>
                  <a:cubicBezTo>
                    <a:pt x="2540" y="59817"/>
                    <a:pt x="4064" y="54737"/>
                    <a:pt x="6096" y="49784"/>
                  </a:cubicBezTo>
                  <a:lnTo>
                    <a:pt x="10668" y="40259"/>
                  </a:lnTo>
                  <a:cubicBezTo>
                    <a:pt x="16637" y="31369"/>
                    <a:pt x="19939" y="27305"/>
                    <a:pt x="23749" y="23622"/>
                  </a:cubicBezTo>
                  <a:lnTo>
                    <a:pt x="31623" y="16510"/>
                  </a:lnTo>
                  <a:cubicBezTo>
                    <a:pt x="40513" y="10542"/>
                    <a:pt x="45085" y="8129"/>
                    <a:pt x="50038" y="6096"/>
                  </a:cubicBezTo>
                  <a:lnTo>
                    <a:pt x="60071" y="2540"/>
                  </a:lnTo>
                  <a:cubicBezTo>
                    <a:pt x="70485" y="508"/>
                    <a:pt x="75819" y="0"/>
                    <a:pt x="81026" y="0"/>
                  </a:cubicBezTo>
                  <a:lnTo>
                    <a:pt x="91567" y="507"/>
                  </a:lnTo>
                  <a:cubicBezTo>
                    <a:pt x="101981" y="2539"/>
                    <a:pt x="107061" y="4064"/>
                    <a:pt x="112014" y="6095"/>
                  </a:cubicBezTo>
                  <a:lnTo>
                    <a:pt x="121539" y="10667"/>
                  </a:lnTo>
                  <a:cubicBezTo>
                    <a:pt x="130429" y="16636"/>
                    <a:pt x="134493" y="19938"/>
                    <a:pt x="138176" y="23749"/>
                  </a:cubicBezTo>
                  <a:lnTo>
                    <a:pt x="145288" y="31622"/>
                  </a:lnTo>
                  <a:cubicBezTo>
                    <a:pt x="151257" y="40513"/>
                    <a:pt x="153670" y="45084"/>
                    <a:pt x="155702" y="50038"/>
                  </a:cubicBezTo>
                  <a:lnTo>
                    <a:pt x="159258" y="60070"/>
                  </a:lnTo>
                  <a:cubicBezTo>
                    <a:pt x="161290" y="70484"/>
                    <a:pt x="161798" y="75818"/>
                    <a:pt x="161798" y="810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-17145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8756285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719853" y="1940166"/>
            <a:ext cx="3104102" cy="5932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3499">
                <a:solidFill>
                  <a:srgbClr val="FFFFFF"/>
                </a:solidFill>
                <a:latin typeface="Open Sans 2 Bold"/>
              </a:rPr>
              <a:t>sys_shutdown</a:t>
            </a:r>
          </a:p>
          <a:p>
            <a:pPr algn="ctr">
              <a:lnSpc>
                <a:spcPts val="8748"/>
              </a:lnSpc>
            </a:pPr>
            <a:r>
              <a:rPr lang="en-US" sz="3499">
                <a:solidFill>
                  <a:srgbClr val="FFFFFF"/>
                </a:solidFill>
                <a:latin typeface="Open Sans 2 Bold"/>
              </a:rPr>
              <a:t>sys_cps sys_getppid sys_chpriority sys_getcwd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65841" y="2004527"/>
            <a:ext cx="12139936" cy="5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8"/>
              </a:lnSpc>
            </a:pPr>
            <a:r>
              <a:rPr lang="en-US" sz="3499">
                <a:solidFill>
                  <a:srgbClr val="FFFFFF"/>
                </a:solidFill>
                <a:latin typeface="Open Sans 2"/>
              </a:rPr>
              <a:t>Consente l’uscita da QEMU e da xv6</a:t>
            </a:r>
          </a:p>
          <a:p>
            <a:pPr algn="ctr">
              <a:lnSpc>
                <a:spcPts val="8748"/>
              </a:lnSpc>
            </a:pPr>
            <a:r>
              <a:rPr lang="en-US" sz="3499">
                <a:solidFill>
                  <a:srgbClr val="FFFFFF"/>
                </a:solidFill>
                <a:latin typeface="Open Sans 2"/>
              </a:rPr>
              <a:t>Restituisce un quadro generale dei processi attivi in xv6 Restituisce il </a:t>
            </a:r>
            <a:r>
              <a:rPr lang="en-US" sz="3499">
                <a:solidFill>
                  <a:srgbClr val="FFFFFF"/>
                </a:solidFill>
                <a:latin typeface="Open Sans 2 Bold"/>
              </a:rPr>
              <a:t>pID </a:t>
            </a:r>
            <a:r>
              <a:rPr lang="en-US" sz="3499">
                <a:solidFill>
                  <a:srgbClr val="FFFFFF"/>
                </a:solidFill>
                <a:latin typeface="Open Sans 2"/>
              </a:rPr>
              <a:t>del processo padre del processo corrente Permette di cambiare la </a:t>
            </a:r>
            <a:r>
              <a:rPr lang="en-US" sz="3499">
                <a:solidFill>
                  <a:srgbClr val="FFFFFF"/>
                </a:solidFill>
                <a:latin typeface="Open Sans 2 Bold Italics"/>
              </a:rPr>
              <a:t>priorità </a:t>
            </a:r>
            <a:r>
              <a:rPr lang="en-US" sz="3499">
                <a:solidFill>
                  <a:srgbClr val="FFFFFF"/>
                </a:solidFill>
                <a:latin typeface="Open Sans 2"/>
              </a:rPr>
              <a:t>di un processo</a:t>
            </a:r>
          </a:p>
          <a:p>
            <a:pPr algn="ctr">
              <a:lnSpc>
                <a:spcPts val="8748"/>
              </a:lnSpc>
            </a:pPr>
            <a:r>
              <a:rPr lang="en-US" sz="3499">
                <a:solidFill>
                  <a:srgbClr val="FFFFFF"/>
                </a:solidFill>
                <a:latin typeface="Open Sans 2"/>
              </a:rPr>
              <a:t>Restituisce il </a:t>
            </a:r>
            <a:r>
              <a:rPr lang="en-US" sz="3499">
                <a:solidFill>
                  <a:srgbClr val="FFFFFF"/>
                </a:solidFill>
                <a:latin typeface="Open Sans 2 Bold"/>
              </a:rPr>
              <a:t>path </a:t>
            </a:r>
            <a:r>
              <a:rPr lang="en-US" sz="3499">
                <a:solidFill>
                  <a:srgbClr val="FFFFFF"/>
                </a:solidFill>
                <a:latin typeface="Open Sans 2"/>
              </a:rPr>
              <a:t>della </a:t>
            </a:r>
            <a:r>
              <a:rPr lang="en-US" sz="3499">
                <a:solidFill>
                  <a:srgbClr val="FFFFFF"/>
                </a:solidFill>
                <a:latin typeface="Open Sans 2 Italics"/>
              </a:rPr>
              <a:t>work directory corrente</a:t>
            </a:r>
            <a:r>
              <a:rPr lang="en-US" sz="3499">
                <a:solidFill>
                  <a:srgbClr val="FFFFFF"/>
                </a:solidFill>
                <a:latin typeface="Open Sans 2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50528" y="148190"/>
            <a:ext cx="13186943" cy="141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Open Sans 2 Bold"/>
              </a:rPr>
              <a:t>System call implementate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16041" y="94490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6551" y="-66551"/>
            <a:ext cx="6077731" cy="10420093"/>
            <a:chOff x="0" y="0"/>
            <a:chExt cx="6077725" cy="10420096"/>
          </a:xfrm>
        </p:grpSpPr>
        <p:sp>
          <p:nvSpPr>
            <p:cNvPr id="3" name="Freeform 3"/>
            <p:cNvSpPr/>
            <p:nvPr/>
          </p:nvSpPr>
          <p:spPr>
            <a:xfrm>
              <a:off x="66548" y="66548"/>
              <a:ext cx="5947664" cy="10287000"/>
            </a:xfrm>
            <a:custGeom>
              <a:avLst/>
              <a:gdLst/>
              <a:ahLst/>
              <a:cxnLst/>
              <a:rect l="l" t="t" r="r" b="b"/>
              <a:pathLst>
                <a:path w="5947664" h="10287000">
                  <a:moveTo>
                    <a:pt x="0" y="0"/>
                  </a:moveTo>
                  <a:lnTo>
                    <a:pt x="0" y="10287000"/>
                  </a:lnTo>
                  <a:lnTo>
                    <a:pt x="5947664" y="10287000"/>
                  </a:lnTo>
                  <a:lnTo>
                    <a:pt x="5947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>
              <a:off x="1097661" y="3471037"/>
              <a:ext cx="161798" cy="161798"/>
            </a:xfrm>
            <a:custGeom>
              <a:avLst/>
              <a:gdLst/>
              <a:ahLst/>
              <a:cxnLst/>
              <a:rect l="l" t="t" r="r" b="b"/>
              <a:pathLst>
                <a:path w="161798" h="161798">
                  <a:moveTo>
                    <a:pt x="161798" y="81026"/>
                  </a:moveTo>
                  <a:lnTo>
                    <a:pt x="161290" y="91567"/>
                  </a:lnTo>
                  <a:cubicBezTo>
                    <a:pt x="159258" y="101981"/>
                    <a:pt x="157734" y="107061"/>
                    <a:pt x="155702" y="112014"/>
                  </a:cubicBezTo>
                  <a:lnTo>
                    <a:pt x="151130" y="121539"/>
                  </a:lnTo>
                  <a:cubicBezTo>
                    <a:pt x="145161" y="130429"/>
                    <a:pt x="141859" y="134493"/>
                    <a:pt x="138049" y="138176"/>
                  </a:cubicBezTo>
                  <a:lnTo>
                    <a:pt x="130175" y="145288"/>
                  </a:lnTo>
                  <a:cubicBezTo>
                    <a:pt x="121285" y="151257"/>
                    <a:pt x="116713" y="153670"/>
                    <a:pt x="111760" y="155702"/>
                  </a:cubicBezTo>
                  <a:lnTo>
                    <a:pt x="101727" y="159258"/>
                  </a:lnTo>
                  <a:cubicBezTo>
                    <a:pt x="91313" y="161290"/>
                    <a:pt x="85979" y="161798"/>
                    <a:pt x="80772" y="161798"/>
                  </a:cubicBezTo>
                  <a:lnTo>
                    <a:pt x="70231" y="161290"/>
                  </a:lnTo>
                  <a:cubicBezTo>
                    <a:pt x="59817" y="159258"/>
                    <a:pt x="54737" y="157734"/>
                    <a:pt x="49784" y="155702"/>
                  </a:cubicBezTo>
                  <a:lnTo>
                    <a:pt x="40259" y="151130"/>
                  </a:lnTo>
                  <a:cubicBezTo>
                    <a:pt x="31369" y="145161"/>
                    <a:pt x="27305" y="141859"/>
                    <a:pt x="23622" y="138049"/>
                  </a:cubicBezTo>
                  <a:lnTo>
                    <a:pt x="16510" y="130175"/>
                  </a:lnTo>
                  <a:cubicBezTo>
                    <a:pt x="10541" y="121285"/>
                    <a:pt x="8128" y="116713"/>
                    <a:pt x="6096" y="111760"/>
                  </a:cubicBezTo>
                  <a:lnTo>
                    <a:pt x="2540" y="101727"/>
                  </a:lnTo>
                  <a:cubicBezTo>
                    <a:pt x="508" y="91313"/>
                    <a:pt x="0" y="85979"/>
                    <a:pt x="0" y="80772"/>
                  </a:cubicBezTo>
                  <a:lnTo>
                    <a:pt x="508" y="70231"/>
                  </a:lnTo>
                  <a:cubicBezTo>
                    <a:pt x="2540" y="59817"/>
                    <a:pt x="4064" y="54737"/>
                    <a:pt x="6096" y="49784"/>
                  </a:cubicBezTo>
                  <a:lnTo>
                    <a:pt x="10668" y="40259"/>
                  </a:lnTo>
                  <a:cubicBezTo>
                    <a:pt x="16637" y="31369"/>
                    <a:pt x="19939" y="27305"/>
                    <a:pt x="23749" y="23622"/>
                  </a:cubicBezTo>
                  <a:lnTo>
                    <a:pt x="31623" y="16510"/>
                  </a:lnTo>
                  <a:cubicBezTo>
                    <a:pt x="40513" y="10541"/>
                    <a:pt x="45085" y="8128"/>
                    <a:pt x="50038" y="6096"/>
                  </a:cubicBezTo>
                  <a:lnTo>
                    <a:pt x="60071" y="2540"/>
                  </a:lnTo>
                  <a:cubicBezTo>
                    <a:pt x="70485" y="508"/>
                    <a:pt x="75819" y="0"/>
                    <a:pt x="81026" y="0"/>
                  </a:cubicBezTo>
                  <a:lnTo>
                    <a:pt x="91567" y="508"/>
                  </a:lnTo>
                  <a:cubicBezTo>
                    <a:pt x="101981" y="2540"/>
                    <a:pt x="107061" y="4064"/>
                    <a:pt x="112014" y="6096"/>
                  </a:cubicBezTo>
                  <a:lnTo>
                    <a:pt x="121539" y="10668"/>
                  </a:lnTo>
                  <a:cubicBezTo>
                    <a:pt x="130429" y="16637"/>
                    <a:pt x="134493" y="19939"/>
                    <a:pt x="138176" y="23749"/>
                  </a:cubicBezTo>
                  <a:lnTo>
                    <a:pt x="145288" y="31623"/>
                  </a:lnTo>
                  <a:cubicBezTo>
                    <a:pt x="151257" y="40513"/>
                    <a:pt x="153670" y="45085"/>
                    <a:pt x="155702" y="50038"/>
                  </a:cubicBezTo>
                  <a:lnTo>
                    <a:pt x="159258" y="60071"/>
                  </a:lnTo>
                  <a:cubicBezTo>
                    <a:pt x="161290" y="70485"/>
                    <a:pt x="161798" y="75819"/>
                    <a:pt x="161798" y="810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>
              <a:off x="1097661" y="6566662"/>
              <a:ext cx="161798" cy="161799"/>
            </a:xfrm>
            <a:custGeom>
              <a:avLst/>
              <a:gdLst/>
              <a:ahLst/>
              <a:cxnLst/>
              <a:rect l="l" t="t" r="r" b="b"/>
              <a:pathLst>
                <a:path w="161798" h="161799">
                  <a:moveTo>
                    <a:pt x="161798" y="81026"/>
                  </a:moveTo>
                  <a:lnTo>
                    <a:pt x="161290" y="91567"/>
                  </a:lnTo>
                  <a:cubicBezTo>
                    <a:pt x="159258" y="101981"/>
                    <a:pt x="157734" y="107061"/>
                    <a:pt x="155702" y="112014"/>
                  </a:cubicBezTo>
                  <a:lnTo>
                    <a:pt x="151130" y="121539"/>
                  </a:lnTo>
                  <a:cubicBezTo>
                    <a:pt x="145161" y="130429"/>
                    <a:pt x="141859" y="134493"/>
                    <a:pt x="138049" y="138176"/>
                  </a:cubicBezTo>
                  <a:lnTo>
                    <a:pt x="130175" y="145288"/>
                  </a:lnTo>
                  <a:cubicBezTo>
                    <a:pt x="121285" y="151257"/>
                    <a:pt x="116713" y="153670"/>
                    <a:pt x="111760" y="155702"/>
                  </a:cubicBezTo>
                  <a:lnTo>
                    <a:pt x="101727" y="159258"/>
                  </a:lnTo>
                  <a:cubicBezTo>
                    <a:pt x="91313" y="161290"/>
                    <a:pt x="85979" y="161799"/>
                    <a:pt x="80772" y="161799"/>
                  </a:cubicBezTo>
                  <a:lnTo>
                    <a:pt x="70231" y="161291"/>
                  </a:lnTo>
                  <a:cubicBezTo>
                    <a:pt x="59817" y="159259"/>
                    <a:pt x="54737" y="157735"/>
                    <a:pt x="49784" y="155703"/>
                  </a:cubicBezTo>
                  <a:lnTo>
                    <a:pt x="40259" y="151131"/>
                  </a:lnTo>
                  <a:cubicBezTo>
                    <a:pt x="31369" y="145162"/>
                    <a:pt x="27305" y="141860"/>
                    <a:pt x="23622" y="138050"/>
                  </a:cubicBezTo>
                  <a:lnTo>
                    <a:pt x="16510" y="130176"/>
                  </a:lnTo>
                  <a:cubicBezTo>
                    <a:pt x="10541" y="121286"/>
                    <a:pt x="8128" y="116714"/>
                    <a:pt x="6096" y="111761"/>
                  </a:cubicBezTo>
                  <a:lnTo>
                    <a:pt x="2540" y="101728"/>
                  </a:lnTo>
                  <a:cubicBezTo>
                    <a:pt x="508" y="91314"/>
                    <a:pt x="0" y="85980"/>
                    <a:pt x="0" y="80773"/>
                  </a:cubicBezTo>
                  <a:lnTo>
                    <a:pt x="508" y="70231"/>
                  </a:lnTo>
                  <a:cubicBezTo>
                    <a:pt x="2540" y="59817"/>
                    <a:pt x="4064" y="54738"/>
                    <a:pt x="6096" y="49785"/>
                  </a:cubicBezTo>
                  <a:lnTo>
                    <a:pt x="10668" y="40260"/>
                  </a:lnTo>
                  <a:cubicBezTo>
                    <a:pt x="16637" y="31369"/>
                    <a:pt x="19939" y="27305"/>
                    <a:pt x="23749" y="23623"/>
                  </a:cubicBezTo>
                  <a:lnTo>
                    <a:pt x="31623" y="16511"/>
                  </a:lnTo>
                  <a:cubicBezTo>
                    <a:pt x="40513" y="10542"/>
                    <a:pt x="45085" y="8129"/>
                    <a:pt x="50038" y="6096"/>
                  </a:cubicBezTo>
                  <a:lnTo>
                    <a:pt x="60071" y="2540"/>
                  </a:lnTo>
                  <a:cubicBezTo>
                    <a:pt x="70485" y="508"/>
                    <a:pt x="75819" y="0"/>
                    <a:pt x="81026" y="0"/>
                  </a:cubicBezTo>
                  <a:lnTo>
                    <a:pt x="91567" y="508"/>
                  </a:lnTo>
                  <a:cubicBezTo>
                    <a:pt x="101981" y="2539"/>
                    <a:pt x="107061" y="4064"/>
                    <a:pt x="112014" y="6096"/>
                  </a:cubicBezTo>
                  <a:lnTo>
                    <a:pt x="121539" y="10668"/>
                  </a:lnTo>
                  <a:cubicBezTo>
                    <a:pt x="130429" y="16636"/>
                    <a:pt x="134493" y="19938"/>
                    <a:pt x="138176" y="23749"/>
                  </a:cubicBezTo>
                  <a:lnTo>
                    <a:pt x="145288" y="31623"/>
                  </a:lnTo>
                  <a:cubicBezTo>
                    <a:pt x="151257" y="40513"/>
                    <a:pt x="153670" y="45085"/>
                    <a:pt x="155702" y="50038"/>
                  </a:cubicBezTo>
                  <a:lnTo>
                    <a:pt x="159258" y="60071"/>
                  </a:lnTo>
                  <a:cubicBezTo>
                    <a:pt x="161290" y="70485"/>
                    <a:pt x="161798" y="75819"/>
                    <a:pt x="161798" y="810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2639016" y="3138364"/>
            <a:ext cx="1265739" cy="608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 2 Bold"/>
              </a:rPr>
              <a:t>dProc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1197" y="6233989"/>
            <a:ext cx="2481539" cy="608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 2 Bold"/>
              </a:rPr>
              <a:t>is_ancestor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35317" y="2540908"/>
            <a:ext cx="10141820" cy="184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3499">
                <a:solidFill>
                  <a:srgbClr val="FFFFFF"/>
                </a:solidFill>
                <a:latin typeface="Open Sans 2"/>
              </a:rPr>
              <a:t>Avvia un nuovo processo e ne genera un numero definito di processi </a:t>
            </a:r>
            <a:r>
              <a:rPr lang="en-US" sz="3499">
                <a:solidFill>
                  <a:srgbClr val="FFFFFF"/>
                </a:solidFill>
                <a:latin typeface="Open Sans 2 Italics"/>
              </a:rPr>
              <a:t>child</a:t>
            </a:r>
            <a:r>
              <a:rPr lang="en-US" sz="3499">
                <a:solidFill>
                  <a:srgbClr val="FFFFFF"/>
                </a:solidFill>
                <a:latin typeface="Open Sans 2"/>
              </a:rPr>
              <a:t>.</a:t>
            </a:r>
          </a:p>
          <a:p>
            <a:pPr algn="ctr">
              <a:lnSpc>
                <a:spcPts val="4874"/>
              </a:lnSpc>
            </a:pPr>
            <a:r>
              <a:rPr lang="en-US" sz="3499">
                <a:solidFill>
                  <a:srgbClr val="FFFFFF"/>
                </a:solidFill>
                <a:latin typeface="Open Sans 2"/>
              </a:rPr>
              <a:t>Tutti con priorità di default 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83965" y="6312808"/>
            <a:ext cx="10444744" cy="122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3499">
                <a:solidFill>
                  <a:srgbClr val="FFFFFF"/>
                </a:solidFill>
                <a:latin typeface="Open Sans 2"/>
              </a:rPr>
              <a:t>Dati due processi qualsiasi p1 e p2, mi dice se p2 è </a:t>
            </a:r>
            <a:r>
              <a:rPr lang="en-US" sz="3499">
                <a:solidFill>
                  <a:srgbClr val="FFFFFF"/>
                </a:solidFill>
                <a:latin typeface="Open Sans 2 Italics"/>
              </a:rPr>
              <a:t>antenato </a:t>
            </a:r>
            <a:r>
              <a:rPr lang="en-US" sz="3499">
                <a:solidFill>
                  <a:srgbClr val="FFFFFF"/>
                </a:solidFill>
                <a:latin typeface="Open Sans 2"/>
              </a:rPr>
              <a:t>di p1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62482" y="94490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9721" y="148190"/>
            <a:ext cx="15191461" cy="141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Open Sans 2 Bold"/>
              </a:rPr>
              <a:t>Nuove funzioni implementate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52043" y="1028700"/>
            <a:ext cx="8296275" cy="2428875"/>
          </a:xfrm>
          <a:custGeom>
            <a:avLst/>
            <a:gdLst/>
            <a:ahLst/>
            <a:cxnLst/>
            <a:rect l="l" t="t" r="r" b="b"/>
            <a:pathLst>
              <a:path w="8296275" h="2428875">
                <a:moveTo>
                  <a:pt x="0" y="0"/>
                </a:moveTo>
                <a:lnTo>
                  <a:pt x="8296275" y="0"/>
                </a:lnTo>
                <a:lnTo>
                  <a:pt x="8296275" y="2428875"/>
                </a:lnTo>
                <a:lnTo>
                  <a:pt x="0" y="2428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116" b="-931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652043" y="6249991"/>
            <a:ext cx="8296275" cy="3009900"/>
          </a:xfrm>
          <a:custGeom>
            <a:avLst/>
            <a:gdLst/>
            <a:ahLst/>
            <a:cxnLst/>
            <a:rect l="l" t="t" r="r" b="b"/>
            <a:pathLst>
              <a:path w="8296275" h="3009900">
                <a:moveTo>
                  <a:pt x="0" y="0"/>
                </a:moveTo>
                <a:lnTo>
                  <a:pt x="8296275" y="0"/>
                </a:lnTo>
                <a:lnTo>
                  <a:pt x="8296275" y="3009900"/>
                </a:lnTo>
                <a:lnTo>
                  <a:pt x="0" y="300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41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9966141" y="1725606"/>
            <a:ext cx="8058150" cy="6029325"/>
          </a:xfrm>
          <a:custGeom>
            <a:avLst/>
            <a:gdLst/>
            <a:ahLst/>
            <a:cxnLst/>
            <a:rect l="l" t="t" r="r" b="b"/>
            <a:pathLst>
              <a:path w="8058150" h="6029325">
                <a:moveTo>
                  <a:pt x="0" y="0"/>
                </a:moveTo>
                <a:lnTo>
                  <a:pt x="8058150" y="0"/>
                </a:lnTo>
                <a:lnTo>
                  <a:pt x="8058150" y="6029325"/>
                </a:lnTo>
                <a:lnTo>
                  <a:pt x="0" y="6029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820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7692656" y="2980001"/>
            <a:ext cx="1451343" cy="454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4"/>
              </a:lnSpc>
            </a:pPr>
            <a:r>
              <a:rPr lang="en-US" sz="2703" dirty="0" err="1">
                <a:solidFill>
                  <a:srgbClr val="FFFFFF"/>
                </a:solidFill>
                <a:latin typeface="Open Sans 2 Italics"/>
              </a:rPr>
              <a:t>syscall.h</a:t>
            </a:r>
            <a:endParaRPr lang="en-US" sz="2703" dirty="0">
              <a:solidFill>
                <a:srgbClr val="FFFFFF"/>
              </a:solidFill>
              <a:latin typeface="Open Sans 2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30441" y="8776078"/>
            <a:ext cx="1113557" cy="454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4"/>
              </a:lnSpc>
            </a:pPr>
            <a:r>
              <a:rPr lang="en-US" sz="2703" dirty="0" err="1">
                <a:solidFill>
                  <a:srgbClr val="FFFFFF"/>
                </a:solidFill>
                <a:latin typeface="Open Sans 2 Italics"/>
              </a:rPr>
              <a:t>proc.c</a:t>
            </a:r>
            <a:endParaRPr lang="en-US" sz="2703" dirty="0">
              <a:solidFill>
                <a:srgbClr val="FFFFFF"/>
              </a:solidFill>
              <a:latin typeface="Open Sans 2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903902" y="7271918"/>
            <a:ext cx="1384097" cy="454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4"/>
              </a:lnSpc>
            </a:pPr>
            <a:r>
              <a:rPr lang="en-US" sz="2703" dirty="0" err="1">
                <a:solidFill>
                  <a:srgbClr val="FFFFFF"/>
                </a:solidFill>
                <a:latin typeface="Open Sans 2 Italics"/>
              </a:rPr>
              <a:t>dproc.c</a:t>
            </a:r>
            <a:endParaRPr lang="en-US" sz="2703" dirty="0">
              <a:solidFill>
                <a:srgbClr val="FFFFFF"/>
              </a:solidFill>
              <a:latin typeface="Open Sans 2 Italic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8962482" y="9449019"/>
            <a:ext cx="363036" cy="4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5595908" y="247355"/>
            <a:ext cx="7281891" cy="134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dirty="0" err="1">
                <a:solidFill>
                  <a:srgbClr val="FFFFFF"/>
                </a:solidFill>
                <a:latin typeface="Open Sans 2 Bold"/>
              </a:rPr>
              <a:t>sys_shutdown</a:t>
            </a:r>
            <a:endParaRPr lang="en-US" sz="7999" dirty="0">
              <a:solidFill>
                <a:srgbClr val="FFFFFF"/>
              </a:solidFill>
              <a:latin typeface="Open Sans 2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60313" y="2808161"/>
            <a:ext cx="15567060" cy="54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L’ operazione di </a:t>
            </a:r>
            <a:r>
              <a:rPr lang="en-US" sz="3399">
                <a:solidFill>
                  <a:srgbClr val="FFFFFF"/>
                </a:solidFill>
                <a:latin typeface="Open Sans 2 Bold Italics"/>
              </a:rPr>
              <a:t>shutdown </a:t>
            </a:r>
            <a:r>
              <a:rPr lang="en-US" sz="3399">
                <a:solidFill>
                  <a:srgbClr val="FFFFFF"/>
                </a:solidFill>
                <a:latin typeface="Open Sans 2"/>
              </a:rPr>
              <a:t>di un sistema operativo è estremamente delicata</a:t>
            </a:r>
          </a:p>
          <a:p>
            <a:pPr algn="r">
              <a:lnSpc>
                <a:spcPts val="4725"/>
              </a:lnSpc>
            </a:pPr>
            <a:endParaRPr lang="en-US" sz="3399">
              <a:solidFill>
                <a:srgbClr val="FFFFFF"/>
              </a:solidFill>
              <a:latin typeface="Open Sans 2"/>
            </a:endParaRPr>
          </a:p>
          <a:p>
            <a:pPr algn="ctr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Questa dovrebbe prevedere controlli su: file system, sincronizzazione processi, ecc...</a:t>
            </a:r>
          </a:p>
          <a:p>
            <a:pPr algn="ctr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Una system call non banale per un sistema operativo complesso.</a:t>
            </a:r>
          </a:p>
          <a:p>
            <a:pPr algn="ctr">
              <a:lnSpc>
                <a:spcPts val="4725"/>
              </a:lnSpc>
            </a:pPr>
            <a:endParaRPr lang="en-US" sz="3399">
              <a:solidFill>
                <a:srgbClr val="FFFFFF"/>
              </a:solidFill>
              <a:latin typeface="Open Sans 2"/>
            </a:endParaRPr>
          </a:p>
          <a:p>
            <a:pPr algn="ctr">
              <a:lnSpc>
                <a:spcPts val="4725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xv6 nasce a scopi didattici e per questo non è necessario un controllo accurato e potenzialmente un’ uscita forzata, senza controlli, può non portare ad errori o perdita di dati.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62482" y="944902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31775" y="3205162"/>
            <a:ext cx="142875" cy="142875"/>
            <a:chOff x="0" y="0"/>
            <a:chExt cx="142875" cy="1428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002" cy="143129"/>
            </a:xfrm>
            <a:custGeom>
              <a:avLst/>
              <a:gdLst/>
              <a:ahLst/>
              <a:cxnLst/>
              <a:rect l="l" t="t" r="r" b="b"/>
              <a:pathLst>
                <a:path w="143002" h="143129">
                  <a:moveTo>
                    <a:pt x="142875" y="71501"/>
                  </a:moveTo>
                  <a:lnTo>
                    <a:pt x="142367" y="80899"/>
                  </a:lnTo>
                  <a:cubicBezTo>
                    <a:pt x="140589" y="90043"/>
                    <a:pt x="139192" y="94615"/>
                    <a:pt x="137414" y="98933"/>
                  </a:cubicBezTo>
                  <a:lnTo>
                    <a:pt x="133477" y="107442"/>
                  </a:lnTo>
                  <a:cubicBezTo>
                    <a:pt x="128270" y="115189"/>
                    <a:pt x="125349" y="118872"/>
                    <a:pt x="122047" y="122174"/>
                  </a:cubicBezTo>
                  <a:lnTo>
                    <a:pt x="115062" y="128397"/>
                  </a:lnTo>
                  <a:cubicBezTo>
                    <a:pt x="107315" y="133604"/>
                    <a:pt x="103124" y="135763"/>
                    <a:pt x="98806" y="137668"/>
                  </a:cubicBezTo>
                  <a:lnTo>
                    <a:pt x="90043" y="140843"/>
                  </a:lnTo>
                  <a:cubicBezTo>
                    <a:pt x="80899" y="142621"/>
                    <a:pt x="76200" y="143129"/>
                    <a:pt x="71501" y="143129"/>
                  </a:cubicBezTo>
                  <a:lnTo>
                    <a:pt x="62103" y="142621"/>
                  </a:lnTo>
                  <a:cubicBezTo>
                    <a:pt x="52959" y="140843"/>
                    <a:pt x="48387" y="139446"/>
                    <a:pt x="44069" y="137668"/>
                  </a:cubicBezTo>
                  <a:lnTo>
                    <a:pt x="35560" y="133731"/>
                  </a:lnTo>
                  <a:cubicBezTo>
                    <a:pt x="27813" y="128524"/>
                    <a:pt x="24130" y="125603"/>
                    <a:pt x="20828" y="122301"/>
                  </a:cubicBezTo>
                  <a:lnTo>
                    <a:pt x="14605" y="115316"/>
                  </a:lnTo>
                  <a:cubicBezTo>
                    <a:pt x="9398" y="107188"/>
                    <a:pt x="7239" y="103124"/>
                    <a:pt x="5461" y="98806"/>
                  </a:cubicBezTo>
                  <a:lnTo>
                    <a:pt x="2286" y="89916"/>
                  </a:lnTo>
                  <a:cubicBezTo>
                    <a:pt x="508" y="80772"/>
                    <a:pt x="0" y="76073"/>
                    <a:pt x="0" y="71501"/>
                  </a:cubicBezTo>
                  <a:lnTo>
                    <a:pt x="508" y="62103"/>
                  </a:lnTo>
                  <a:cubicBezTo>
                    <a:pt x="2286" y="52959"/>
                    <a:pt x="3683" y="48387"/>
                    <a:pt x="5461" y="44069"/>
                  </a:cubicBezTo>
                  <a:lnTo>
                    <a:pt x="9398" y="35560"/>
                  </a:lnTo>
                  <a:cubicBezTo>
                    <a:pt x="14605" y="27813"/>
                    <a:pt x="17526" y="24130"/>
                    <a:pt x="20828" y="20828"/>
                  </a:cubicBezTo>
                  <a:lnTo>
                    <a:pt x="27813" y="14605"/>
                  </a:lnTo>
                  <a:cubicBezTo>
                    <a:pt x="35687" y="9398"/>
                    <a:pt x="39751" y="7239"/>
                    <a:pt x="44069" y="5461"/>
                  </a:cubicBezTo>
                  <a:lnTo>
                    <a:pt x="52959" y="2286"/>
                  </a:lnTo>
                  <a:cubicBezTo>
                    <a:pt x="62103" y="508"/>
                    <a:pt x="66802" y="0"/>
                    <a:pt x="71374" y="0"/>
                  </a:cubicBezTo>
                  <a:lnTo>
                    <a:pt x="80772" y="508"/>
                  </a:lnTo>
                  <a:cubicBezTo>
                    <a:pt x="89916" y="2286"/>
                    <a:pt x="94488" y="3683"/>
                    <a:pt x="98806" y="5461"/>
                  </a:cubicBezTo>
                  <a:lnTo>
                    <a:pt x="107315" y="9398"/>
                  </a:lnTo>
                  <a:cubicBezTo>
                    <a:pt x="115062" y="14605"/>
                    <a:pt x="118745" y="17526"/>
                    <a:pt x="122047" y="20828"/>
                  </a:cubicBezTo>
                  <a:lnTo>
                    <a:pt x="128270" y="27813"/>
                  </a:lnTo>
                  <a:cubicBezTo>
                    <a:pt x="133477" y="35560"/>
                    <a:pt x="135636" y="39751"/>
                    <a:pt x="137541" y="44069"/>
                  </a:cubicBezTo>
                  <a:lnTo>
                    <a:pt x="140716" y="52832"/>
                  </a:lnTo>
                  <a:cubicBezTo>
                    <a:pt x="142494" y="61976"/>
                    <a:pt x="143002" y="66675"/>
                    <a:pt x="143002" y="7137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31775" y="4329112"/>
            <a:ext cx="142875" cy="142875"/>
            <a:chOff x="0" y="0"/>
            <a:chExt cx="142875" cy="1428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002" cy="143002"/>
            </a:xfrm>
            <a:custGeom>
              <a:avLst/>
              <a:gdLst/>
              <a:ahLst/>
              <a:cxnLst/>
              <a:rect l="l" t="t" r="r" b="b"/>
              <a:pathLst>
                <a:path w="143002" h="143002">
                  <a:moveTo>
                    <a:pt x="142875" y="71501"/>
                  </a:moveTo>
                  <a:lnTo>
                    <a:pt x="142367" y="80899"/>
                  </a:lnTo>
                  <a:cubicBezTo>
                    <a:pt x="140589" y="90043"/>
                    <a:pt x="139192" y="94615"/>
                    <a:pt x="137414" y="98933"/>
                  </a:cubicBezTo>
                  <a:lnTo>
                    <a:pt x="133477" y="107442"/>
                  </a:lnTo>
                  <a:cubicBezTo>
                    <a:pt x="128270" y="115189"/>
                    <a:pt x="125349" y="118872"/>
                    <a:pt x="122047" y="122174"/>
                  </a:cubicBezTo>
                  <a:lnTo>
                    <a:pt x="115062" y="128397"/>
                  </a:lnTo>
                  <a:cubicBezTo>
                    <a:pt x="107315" y="133604"/>
                    <a:pt x="103124" y="135763"/>
                    <a:pt x="98806" y="137541"/>
                  </a:cubicBezTo>
                  <a:lnTo>
                    <a:pt x="90043" y="140716"/>
                  </a:lnTo>
                  <a:cubicBezTo>
                    <a:pt x="80899" y="142494"/>
                    <a:pt x="76200" y="143002"/>
                    <a:pt x="71501" y="143002"/>
                  </a:cubicBezTo>
                  <a:lnTo>
                    <a:pt x="62103" y="142494"/>
                  </a:lnTo>
                  <a:cubicBezTo>
                    <a:pt x="52959" y="140716"/>
                    <a:pt x="48387" y="139319"/>
                    <a:pt x="44069" y="137541"/>
                  </a:cubicBezTo>
                  <a:lnTo>
                    <a:pt x="35560" y="133604"/>
                  </a:lnTo>
                  <a:cubicBezTo>
                    <a:pt x="27813" y="128397"/>
                    <a:pt x="24130" y="125476"/>
                    <a:pt x="20828" y="122174"/>
                  </a:cubicBezTo>
                  <a:lnTo>
                    <a:pt x="14605" y="115189"/>
                  </a:lnTo>
                  <a:cubicBezTo>
                    <a:pt x="9398" y="107188"/>
                    <a:pt x="7239" y="103124"/>
                    <a:pt x="5461" y="98806"/>
                  </a:cubicBezTo>
                  <a:lnTo>
                    <a:pt x="2286" y="89916"/>
                  </a:lnTo>
                  <a:cubicBezTo>
                    <a:pt x="508" y="80772"/>
                    <a:pt x="0" y="76073"/>
                    <a:pt x="0" y="71501"/>
                  </a:cubicBezTo>
                  <a:lnTo>
                    <a:pt x="508" y="62103"/>
                  </a:lnTo>
                  <a:cubicBezTo>
                    <a:pt x="2286" y="52959"/>
                    <a:pt x="3683" y="48387"/>
                    <a:pt x="5461" y="44069"/>
                  </a:cubicBezTo>
                  <a:lnTo>
                    <a:pt x="9398" y="35560"/>
                  </a:lnTo>
                  <a:cubicBezTo>
                    <a:pt x="14605" y="27813"/>
                    <a:pt x="17526" y="24130"/>
                    <a:pt x="20828" y="20828"/>
                  </a:cubicBezTo>
                  <a:lnTo>
                    <a:pt x="27813" y="14605"/>
                  </a:lnTo>
                  <a:cubicBezTo>
                    <a:pt x="35687" y="9398"/>
                    <a:pt x="39751" y="7239"/>
                    <a:pt x="44069" y="5461"/>
                  </a:cubicBezTo>
                  <a:lnTo>
                    <a:pt x="52959" y="2286"/>
                  </a:lnTo>
                  <a:cubicBezTo>
                    <a:pt x="62103" y="508"/>
                    <a:pt x="66802" y="0"/>
                    <a:pt x="71374" y="0"/>
                  </a:cubicBezTo>
                  <a:lnTo>
                    <a:pt x="80772" y="508"/>
                  </a:lnTo>
                  <a:cubicBezTo>
                    <a:pt x="89916" y="2286"/>
                    <a:pt x="94488" y="3683"/>
                    <a:pt x="98806" y="5461"/>
                  </a:cubicBezTo>
                  <a:lnTo>
                    <a:pt x="107315" y="9398"/>
                  </a:lnTo>
                  <a:cubicBezTo>
                    <a:pt x="115062" y="14605"/>
                    <a:pt x="118745" y="17526"/>
                    <a:pt x="122047" y="20828"/>
                  </a:cubicBezTo>
                  <a:lnTo>
                    <a:pt x="128270" y="27813"/>
                  </a:lnTo>
                  <a:cubicBezTo>
                    <a:pt x="133477" y="35560"/>
                    <a:pt x="135636" y="39751"/>
                    <a:pt x="137541" y="44069"/>
                  </a:cubicBezTo>
                  <a:lnTo>
                    <a:pt x="140716" y="52832"/>
                  </a:lnTo>
                  <a:cubicBezTo>
                    <a:pt x="142494" y="61976"/>
                    <a:pt x="143002" y="66675"/>
                    <a:pt x="143002" y="7137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" name="Freeform 7"/>
          <p:cNvSpPr/>
          <p:nvPr/>
        </p:nvSpPr>
        <p:spPr>
          <a:xfrm>
            <a:off x="8702726" y="9221781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5595908" y="247355"/>
            <a:ext cx="7281891" cy="134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dirty="0" err="1">
                <a:solidFill>
                  <a:srgbClr val="FFFFFF"/>
                </a:solidFill>
                <a:latin typeface="Open Sans 2 Bold"/>
              </a:rPr>
              <a:t>sys_shutdown</a:t>
            </a:r>
            <a:endParaRPr lang="en-US" sz="7999" dirty="0">
              <a:solidFill>
                <a:srgbClr val="FFFFFF"/>
              </a:solidFill>
              <a:latin typeface="Open Sans 2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52114" y="1718634"/>
            <a:ext cx="10983611" cy="61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 2"/>
              </a:rPr>
              <a:t>Il nostro progetto prevede due varianti di </a:t>
            </a:r>
            <a:r>
              <a:rPr lang="en-US" sz="3499">
                <a:solidFill>
                  <a:srgbClr val="FFFFFF"/>
                </a:solidFill>
                <a:latin typeface="Open Sans 2 Bold"/>
              </a:rPr>
              <a:t>shutdown.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9733" y="2948502"/>
            <a:ext cx="15019249" cy="280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4"/>
              </a:lnSpc>
            </a:pPr>
            <a:r>
              <a:rPr lang="en-US" sz="3199">
                <a:solidFill>
                  <a:srgbClr val="FF3131"/>
                </a:solidFill>
                <a:latin typeface="Open Sans 2 Bold"/>
              </a:rPr>
              <a:t>Forzato</a:t>
            </a:r>
            <a:r>
              <a:rPr lang="en-US" sz="3199">
                <a:solidFill>
                  <a:srgbClr val="FFFFFF"/>
                </a:solidFill>
                <a:latin typeface="Open Sans 2 Bold"/>
              </a:rPr>
              <a:t>: </a:t>
            </a:r>
            <a:r>
              <a:rPr lang="en-US" sz="3199">
                <a:solidFill>
                  <a:srgbClr val="FFFFFF"/>
                </a:solidFill>
                <a:latin typeface="Open Sans 2"/>
              </a:rPr>
              <a:t>nessun controllo. Equivale allo spegnimento improvviso di un computer o dell’emulatore. </a:t>
            </a:r>
          </a:p>
          <a:p>
            <a:pPr algn="just">
              <a:lnSpc>
                <a:spcPts val="4424"/>
              </a:lnSpc>
            </a:pPr>
            <a:r>
              <a:rPr lang="en-US" sz="3199" spc="44">
                <a:solidFill>
                  <a:srgbClr val="FF3131"/>
                </a:solidFill>
                <a:latin typeface="Open Sans 2 Bold"/>
              </a:rPr>
              <a:t>Rispettando lo scheduling dei processi</a:t>
            </a:r>
            <a:r>
              <a:rPr lang="en-US" sz="3199" spc="44">
                <a:solidFill>
                  <a:srgbClr val="FFFFFF"/>
                </a:solidFill>
                <a:latin typeface="Open Sans 2 Bold"/>
              </a:rPr>
              <a:t>: </a:t>
            </a:r>
            <a:r>
              <a:rPr lang="en-US" sz="3199" spc="44">
                <a:solidFill>
                  <a:srgbClr val="FFFFFF"/>
                </a:solidFill>
                <a:latin typeface="Open Sans 2"/>
              </a:rPr>
              <a:t>si segue la priorità dei processi </a:t>
            </a:r>
            <a:r>
              <a:rPr lang="en-US" sz="3199" spc="44">
                <a:solidFill>
                  <a:srgbClr val="FFFFFF"/>
                </a:solidFill>
                <a:latin typeface="Open Sans 2 Italics"/>
              </a:rPr>
              <a:t>(dal meno importante al più importante) </a:t>
            </a:r>
            <a:r>
              <a:rPr lang="en-US" sz="3199" spc="44">
                <a:solidFill>
                  <a:srgbClr val="FFFFFF"/>
                </a:solidFill>
                <a:latin typeface="Open Sans 2"/>
              </a:rPr>
              <a:t>facendo attenzione a non terminare subito: il processo corrente o un suo antenato (is_ancestor).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62482" y="94125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35011" y="6146178"/>
            <a:ext cx="8209445" cy="2632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 Italics"/>
              </a:rPr>
              <a:t>int shutdown (int choice) {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 Italics"/>
              </a:rPr>
              <a:t> se choice == 0:</a:t>
            </a: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 Italics"/>
              </a:rPr>
              <a:t> outw(); //manda il comando a QEMU per spegnimento  altrimenti: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 Italics"/>
              </a:rPr>
              <a:t> pshutdown();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 Italics"/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68180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4824270" y="526809"/>
            <a:ext cx="8639175" cy="2571750"/>
          </a:xfrm>
          <a:custGeom>
            <a:avLst/>
            <a:gdLst/>
            <a:ahLst/>
            <a:cxnLst/>
            <a:rect l="l" t="t" r="r" b="b"/>
            <a:pathLst>
              <a:path w="8639175" h="2571750">
                <a:moveTo>
                  <a:pt x="0" y="0"/>
                </a:moveTo>
                <a:lnTo>
                  <a:pt x="8639175" y="0"/>
                </a:lnTo>
                <a:lnTo>
                  <a:pt x="8639175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2612765" y="3277352"/>
            <a:ext cx="13058775" cy="6610350"/>
          </a:xfrm>
          <a:custGeom>
            <a:avLst/>
            <a:gdLst/>
            <a:ahLst/>
            <a:cxnLst/>
            <a:rect l="l" t="t" r="r" b="b"/>
            <a:pathLst>
              <a:path w="13058775" h="6610350">
                <a:moveTo>
                  <a:pt x="0" y="0"/>
                </a:moveTo>
                <a:lnTo>
                  <a:pt x="13058775" y="0"/>
                </a:lnTo>
                <a:lnTo>
                  <a:pt x="13058775" y="6610350"/>
                </a:lnTo>
                <a:lnTo>
                  <a:pt x="0" y="6610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77782" y="94490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41110" y="2616089"/>
            <a:ext cx="1174890" cy="454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4"/>
              </a:lnSpc>
            </a:pPr>
            <a:r>
              <a:rPr lang="en-US" sz="2703" dirty="0" err="1">
                <a:solidFill>
                  <a:srgbClr val="FFFFFF"/>
                </a:solidFill>
                <a:latin typeface="Open Sans 2 Italics"/>
              </a:rPr>
              <a:t>proc.c</a:t>
            </a:r>
            <a:endParaRPr lang="en-US" sz="2703" dirty="0">
              <a:solidFill>
                <a:srgbClr val="FFFFFF"/>
              </a:solidFill>
              <a:latin typeface="Open Sans 2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752615" y="9404652"/>
            <a:ext cx="1178681" cy="454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4"/>
              </a:lnSpc>
            </a:pPr>
            <a:r>
              <a:rPr lang="en-US" sz="2703" dirty="0" err="1">
                <a:solidFill>
                  <a:srgbClr val="FFFFFF"/>
                </a:solidFill>
                <a:latin typeface="Open Sans 2 Italics"/>
              </a:rPr>
              <a:t>proc.c</a:t>
            </a:r>
            <a:endParaRPr lang="en-US" sz="2703" dirty="0">
              <a:solidFill>
                <a:srgbClr val="FFFFFF"/>
              </a:solidFill>
              <a:latin typeface="Open Sans 2 Itali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4171417" y="4107894"/>
            <a:ext cx="9944100" cy="2933700"/>
          </a:xfrm>
          <a:custGeom>
            <a:avLst/>
            <a:gdLst/>
            <a:ahLst/>
            <a:cxnLst/>
            <a:rect l="l" t="t" r="r" b="b"/>
            <a:pathLst>
              <a:path w="9944100" h="2933700">
                <a:moveTo>
                  <a:pt x="0" y="0"/>
                </a:moveTo>
                <a:lnTo>
                  <a:pt x="9944100" y="0"/>
                </a:lnTo>
                <a:lnTo>
                  <a:pt x="99441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6214262" y="247355"/>
            <a:ext cx="6053938" cy="134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dirty="0" err="1">
                <a:solidFill>
                  <a:srgbClr val="FFFFFF"/>
                </a:solidFill>
                <a:latin typeface="Open Sans 2 Bold"/>
              </a:rPr>
              <a:t>sys_getppid</a:t>
            </a:r>
            <a:endParaRPr lang="en-US" sz="7999" dirty="0">
              <a:solidFill>
                <a:srgbClr val="FFFFFF"/>
              </a:solidFill>
              <a:latin typeface="Open Sans 2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962482" y="94490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50810" y="6549561"/>
            <a:ext cx="1465536" cy="48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2699">
                <a:solidFill>
                  <a:srgbClr val="FFFFFF"/>
                </a:solidFill>
                <a:latin typeface="Open Sans 2 Italics"/>
              </a:rPr>
              <a:t> sysproc.c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738521" y="3854444"/>
            <a:ext cx="1354931" cy="38100"/>
            <a:chOff x="0" y="0"/>
            <a:chExt cx="1354938" cy="38100"/>
          </a:xfrm>
        </p:grpSpPr>
        <p:sp>
          <p:nvSpPr>
            <p:cNvPr id="5" name="Freeform 5"/>
            <p:cNvSpPr/>
            <p:nvPr/>
          </p:nvSpPr>
          <p:spPr>
            <a:xfrm>
              <a:off x="110617" y="0"/>
              <a:ext cx="1244346" cy="38100"/>
            </a:xfrm>
            <a:custGeom>
              <a:avLst/>
              <a:gdLst/>
              <a:ahLst/>
              <a:cxnLst/>
              <a:rect l="l" t="t" r="r" b="b"/>
              <a:pathLst>
                <a:path w="1244346" h="38100">
                  <a:moveTo>
                    <a:pt x="0" y="0"/>
                  </a:moveTo>
                  <a:lnTo>
                    <a:pt x="0" y="38100"/>
                  </a:lnTo>
                  <a:lnTo>
                    <a:pt x="1244346" y="38100"/>
                  </a:lnTo>
                  <a:lnTo>
                    <a:pt x="12443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06123" y="247355"/>
            <a:ext cx="3675717" cy="140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FFFFF"/>
                </a:solidFill>
                <a:latin typeface="Open Sans 2 Bold"/>
              </a:rPr>
              <a:t>sys_cps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62482" y="94490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28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52876" y="2073078"/>
            <a:ext cx="11581981" cy="185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3499">
                <a:solidFill>
                  <a:srgbClr val="FFFFFF"/>
                </a:solidFill>
                <a:latin typeface="Open Sans 2"/>
              </a:rPr>
              <a:t>Permette di avere un quadro completo di tutti i processi salvati sul momento, a prescindere dal loro stato, all’interno della </a:t>
            </a:r>
            <a:r>
              <a:rPr lang="en-US" sz="3499">
                <a:solidFill>
                  <a:srgbClr val="FFFFFF"/>
                </a:solidFill>
                <a:latin typeface="Open Sans 2 Bold Italics"/>
              </a:rPr>
              <a:t>ptable</a:t>
            </a:r>
            <a:r>
              <a:rPr lang="en-US" sz="3499">
                <a:solidFill>
                  <a:srgbClr val="FFFFFF"/>
                </a:solidFill>
                <a:latin typeface="Open Sans 2"/>
              </a:rPr>
              <a:t> (Page Table).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42907" y="4455033"/>
            <a:ext cx="4762671" cy="418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3"/>
              </a:lnSpc>
            </a:pPr>
            <a:r>
              <a:rPr lang="en-US" sz="2945">
                <a:solidFill>
                  <a:srgbClr val="FFFFFF"/>
                </a:solidFill>
                <a:latin typeface="Open Sans 2 Italics"/>
              </a:rPr>
              <a:t>int cps(void) {</a:t>
            </a:r>
          </a:p>
          <a:p>
            <a:pPr algn="just">
              <a:lnSpc>
                <a:spcPts val="4123"/>
              </a:lnSpc>
            </a:pPr>
            <a:r>
              <a:rPr lang="en-US" sz="2945">
                <a:solidFill>
                  <a:srgbClr val="FFFFFF"/>
                </a:solidFill>
                <a:latin typeface="Open Sans 2 Italics"/>
              </a:rPr>
              <a:t> sti(); // set interrupt enable  lock(ptable);</a:t>
            </a:r>
          </a:p>
          <a:p>
            <a:pPr algn="l">
              <a:lnSpc>
                <a:spcPts val="4123"/>
              </a:lnSpc>
            </a:pPr>
            <a:r>
              <a:rPr lang="en-US" sz="2945">
                <a:solidFill>
                  <a:srgbClr val="FFFFFF"/>
                </a:solidFill>
                <a:latin typeface="Open Sans 2 Italics"/>
              </a:rPr>
              <a:t> for(ptable-&gt;p){</a:t>
            </a:r>
          </a:p>
          <a:p>
            <a:pPr algn="l">
              <a:lnSpc>
                <a:spcPts val="4123"/>
              </a:lnSpc>
            </a:pPr>
            <a:r>
              <a:rPr lang="en-US" sz="2945">
                <a:solidFill>
                  <a:srgbClr val="FFFFFF"/>
                </a:solidFill>
                <a:latin typeface="Open Sans 2 Italics"/>
              </a:rPr>
              <a:t> print(p-&gt;...);</a:t>
            </a:r>
          </a:p>
          <a:p>
            <a:pPr algn="l">
              <a:lnSpc>
                <a:spcPts val="4123"/>
              </a:lnSpc>
            </a:pPr>
            <a:r>
              <a:rPr lang="en-US" sz="2945" spc="1531">
                <a:solidFill>
                  <a:srgbClr val="FFFFFF"/>
                </a:solidFill>
                <a:latin typeface="Open Sans 2 Italics"/>
              </a:rPr>
              <a:t> }</a:t>
            </a:r>
          </a:p>
          <a:p>
            <a:pPr algn="l">
              <a:lnSpc>
                <a:spcPts val="4123"/>
              </a:lnSpc>
            </a:pPr>
            <a:r>
              <a:rPr lang="en-US" sz="2945">
                <a:solidFill>
                  <a:srgbClr val="FFFFFF"/>
                </a:solidFill>
                <a:latin typeface="Open Sans 2 Italics"/>
              </a:rPr>
              <a:t> unlock(ptable)</a:t>
            </a:r>
          </a:p>
          <a:p>
            <a:pPr algn="l">
              <a:lnSpc>
                <a:spcPts val="4123"/>
              </a:lnSpc>
            </a:pPr>
            <a:r>
              <a:rPr lang="en-US" sz="2945">
                <a:solidFill>
                  <a:srgbClr val="FFFFFF"/>
                </a:solidFill>
                <a:latin typeface="Open Sans 2 Italics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742950" y="2484717"/>
            <a:ext cx="8401050" cy="5457825"/>
          </a:xfrm>
          <a:custGeom>
            <a:avLst/>
            <a:gdLst/>
            <a:ahLst/>
            <a:cxnLst/>
            <a:rect l="l" t="t" r="r" b="b"/>
            <a:pathLst>
              <a:path w="8401050" h="5457825">
                <a:moveTo>
                  <a:pt x="0" y="0"/>
                </a:moveTo>
                <a:lnTo>
                  <a:pt x="8401050" y="0"/>
                </a:lnTo>
                <a:lnTo>
                  <a:pt x="8401050" y="5457825"/>
                </a:lnTo>
                <a:lnTo>
                  <a:pt x="0" y="5457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9404452" y="3702568"/>
            <a:ext cx="8466973" cy="29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1"/>
              </a:lnSpc>
            </a:pPr>
            <a:r>
              <a:rPr lang="en-US" sz="3619">
                <a:solidFill>
                  <a:srgbClr val="FFFFFF"/>
                </a:solidFill>
                <a:latin typeface="TT Commons Pro"/>
              </a:rPr>
              <a:t>Il sistema operativo ha una struttura</a:t>
            </a:r>
          </a:p>
          <a:p>
            <a:pPr algn="r">
              <a:lnSpc>
                <a:spcPts val="4651"/>
              </a:lnSpc>
            </a:pPr>
            <a:r>
              <a:rPr lang="en-US" sz="3619">
                <a:solidFill>
                  <a:srgbClr val="FFFFFF"/>
                </a:solidFill>
                <a:latin typeface="TT Commons Pro"/>
              </a:rPr>
              <a:t>. L'intero sistema operativo viene</a:t>
            </a:r>
          </a:p>
          <a:p>
            <a:pPr algn="ctr">
              <a:lnSpc>
                <a:spcPts val="4651"/>
              </a:lnSpc>
            </a:pPr>
            <a:r>
              <a:rPr lang="en-US" sz="3619">
                <a:solidFill>
                  <a:srgbClr val="FFFFFF"/>
                </a:solidFill>
                <a:latin typeface="TT Commons Pro"/>
              </a:rPr>
              <a:t>eseguito con pieno privilegio hardware. Poiché Xv6 non fornisce molti servizi, il suo kernel è più piccolo di alcuni microkernel.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78541" y="4274782"/>
            <a:ext cx="2218449" cy="61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7"/>
              </a:lnSpc>
            </a:pPr>
            <a:r>
              <a:rPr lang="en-US" sz="3619">
                <a:solidFill>
                  <a:srgbClr val="FFFFFF"/>
                </a:solidFill>
                <a:latin typeface="TT Commons Pro Bold"/>
              </a:rPr>
              <a:t>monolitica</a:t>
            </a:r>
          </a:p>
        </p:txBody>
      </p:sp>
      <p:sp>
        <p:nvSpPr>
          <p:cNvPr id="6" name="Freeform 6"/>
          <p:cNvSpPr/>
          <p:nvPr/>
        </p:nvSpPr>
        <p:spPr>
          <a:xfrm>
            <a:off x="8670694" y="9065782"/>
            <a:ext cx="946612" cy="946612"/>
          </a:xfrm>
          <a:custGeom>
            <a:avLst/>
            <a:gdLst/>
            <a:ahLst/>
            <a:cxnLst/>
            <a:rect l="l" t="t" r="r" b="b"/>
            <a:pathLst>
              <a:path w="946612" h="946612">
                <a:moveTo>
                  <a:pt x="0" y="0"/>
                </a:moveTo>
                <a:lnTo>
                  <a:pt x="946612" y="0"/>
                </a:lnTo>
                <a:lnTo>
                  <a:pt x="946612" y="946612"/>
                </a:lnTo>
                <a:lnTo>
                  <a:pt x="0" y="94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9798085" y="1844415"/>
            <a:ext cx="7913376" cy="1466078"/>
            <a:chOff x="0" y="0"/>
            <a:chExt cx="10551167" cy="1954771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9733383" cy="1380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14"/>
                </a:lnSpc>
              </a:pPr>
              <a:r>
                <a:rPr lang="en-US" sz="6761">
                  <a:solidFill>
                    <a:srgbClr val="FFFFFF"/>
                  </a:solidFill>
                  <a:latin typeface="TT Commons Pro"/>
                </a:rPr>
                <a:t>Struttura del Kernel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940164"/>
              <a:ext cx="10551167" cy="0"/>
            </a:xfrm>
            <a:prstGeom prst="line">
              <a:avLst/>
            </a:prstGeom>
            <a:ln w="29214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2463979" y="2116911"/>
            <a:ext cx="13359994" cy="6674932"/>
          </a:xfrm>
          <a:custGeom>
            <a:avLst/>
            <a:gdLst/>
            <a:ahLst/>
            <a:cxnLst/>
            <a:rect l="l" t="t" r="r" b="b"/>
            <a:pathLst>
              <a:path w="13359994" h="6674932">
                <a:moveTo>
                  <a:pt x="0" y="0"/>
                </a:moveTo>
                <a:lnTo>
                  <a:pt x="13359994" y="0"/>
                </a:lnTo>
                <a:lnTo>
                  <a:pt x="13359994" y="6674932"/>
                </a:lnTo>
                <a:lnTo>
                  <a:pt x="0" y="6674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7306123" y="247355"/>
            <a:ext cx="3675717" cy="140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FFFFF"/>
                </a:solidFill>
                <a:latin typeface="Open Sans 2 Bold"/>
              </a:rPr>
              <a:t>sys_cps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62482" y="944902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29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22958" y="8150381"/>
            <a:ext cx="1098042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 err="1">
                <a:solidFill>
                  <a:srgbClr val="FFFFFF"/>
                </a:solidFill>
                <a:latin typeface="Open Sans 2"/>
              </a:rPr>
              <a:t>proc.c</a:t>
            </a:r>
            <a:endParaRPr lang="en-US" sz="2499" dirty="0">
              <a:solidFill>
                <a:srgbClr val="FFFFFF"/>
              </a:solidFill>
              <a:latin typeface="Open Sans 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5447843" y="636603"/>
            <a:ext cx="7734757" cy="134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dirty="0" err="1">
                <a:solidFill>
                  <a:srgbClr val="FFFFFF"/>
                </a:solidFill>
                <a:latin typeface="Open Sans 2 Bold"/>
              </a:rPr>
              <a:t>sys_chpriority</a:t>
            </a:r>
            <a:endParaRPr lang="en-US" sz="7999" dirty="0">
              <a:solidFill>
                <a:srgbClr val="FFFFFF"/>
              </a:solidFill>
              <a:latin typeface="Open Sans 2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62482" y="944902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30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5820" y="2473013"/>
            <a:ext cx="17528101" cy="669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</a:pPr>
            <a:r>
              <a:rPr lang="en-US" sz="2962">
                <a:solidFill>
                  <a:srgbClr val="FFFFFF"/>
                </a:solidFill>
                <a:latin typeface="Open Sans 2 Bold"/>
              </a:rPr>
              <a:t>xv6</a:t>
            </a:r>
            <a:r>
              <a:rPr lang="en-US" sz="2962">
                <a:solidFill>
                  <a:srgbClr val="FFFFFF"/>
                </a:solidFill>
                <a:latin typeface="Open Sans 2"/>
              </a:rPr>
              <a:t> è un sistema operativo semplice e, di conseguenza, lo sono anche i suoi </a:t>
            </a:r>
            <a:r>
              <a:rPr lang="en-US" sz="2962">
                <a:solidFill>
                  <a:srgbClr val="FFFFFF"/>
                </a:solidFill>
                <a:latin typeface="Open Sans 2 Italics"/>
              </a:rPr>
              <a:t>meccanismi di scheduling dei processi.</a:t>
            </a:r>
          </a:p>
          <a:p>
            <a:pPr algn="ctr">
              <a:lnSpc>
                <a:spcPts val="4103"/>
              </a:lnSpc>
            </a:pPr>
            <a:endParaRPr lang="en-US" sz="2962">
              <a:solidFill>
                <a:srgbClr val="FFFFFF"/>
              </a:solidFill>
              <a:latin typeface="Open Sans 2 Italics"/>
            </a:endParaRPr>
          </a:p>
          <a:p>
            <a:pPr algn="ctr">
              <a:lnSpc>
                <a:spcPts val="4103"/>
              </a:lnSpc>
            </a:pPr>
            <a:r>
              <a:rPr lang="en-US" sz="2962">
                <a:solidFill>
                  <a:srgbClr val="FFFFFF"/>
                </a:solidFill>
                <a:latin typeface="Open Sans 2"/>
              </a:rPr>
              <a:t>Nativamente, lo scheduling avviene per mezzo di un semplice </a:t>
            </a:r>
            <a:r>
              <a:rPr lang="en-US" sz="2962">
                <a:solidFill>
                  <a:srgbClr val="FFFFFF"/>
                </a:solidFill>
                <a:latin typeface="Open Sans 2 Bold Italics"/>
              </a:rPr>
              <a:t>algoritmo di ROUD ROBIN </a:t>
            </a:r>
            <a:r>
              <a:rPr lang="en-US" sz="2962">
                <a:solidFill>
                  <a:srgbClr val="FFFFFF"/>
                </a:solidFill>
                <a:latin typeface="Open Sans 2"/>
              </a:rPr>
              <a:t>e </a:t>
            </a:r>
            <a:r>
              <a:rPr lang="en-US" sz="2962">
                <a:solidFill>
                  <a:srgbClr val="FFFFFF"/>
                </a:solidFill>
                <a:latin typeface="Open Sans 2 Italics"/>
              </a:rPr>
              <a:t>il concetto di priorità </a:t>
            </a:r>
            <a:r>
              <a:rPr lang="en-US" sz="2962">
                <a:solidFill>
                  <a:srgbClr val="FFFFFF"/>
                </a:solidFill>
                <a:latin typeface="Open Sans 2 Bold Italics"/>
              </a:rPr>
              <a:t>non esiste</a:t>
            </a:r>
            <a:r>
              <a:rPr lang="en-US" sz="2962">
                <a:solidFill>
                  <a:srgbClr val="FFFFFF"/>
                </a:solidFill>
                <a:latin typeface="Open Sans 2 Italics"/>
              </a:rPr>
              <a:t>.</a:t>
            </a:r>
          </a:p>
          <a:p>
            <a:pPr algn="ctr">
              <a:lnSpc>
                <a:spcPts val="4103"/>
              </a:lnSpc>
            </a:pPr>
            <a:endParaRPr lang="en-US" sz="2962">
              <a:solidFill>
                <a:srgbClr val="FFFFFF"/>
              </a:solidFill>
              <a:latin typeface="Open Sans 2 Italics"/>
            </a:endParaRPr>
          </a:p>
          <a:p>
            <a:pPr algn="ctr">
              <a:lnSpc>
                <a:spcPts val="4103"/>
              </a:lnSpc>
            </a:pPr>
            <a:r>
              <a:rPr lang="en-US" sz="2962">
                <a:solidFill>
                  <a:srgbClr val="FFFFFF"/>
                </a:solidFill>
                <a:latin typeface="Open Sans 2 Italics"/>
              </a:rPr>
              <a:t>Sys_chpriority </a:t>
            </a:r>
            <a:r>
              <a:rPr lang="en-US" sz="2962">
                <a:solidFill>
                  <a:srgbClr val="FFFFFF"/>
                </a:solidFill>
                <a:latin typeface="Open Sans 2"/>
              </a:rPr>
              <a:t>nasce per introdurre una gestione dei processi più complessa, attribuendo ad ognuno una </a:t>
            </a:r>
            <a:r>
              <a:rPr lang="en-US" sz="2962">
                <a:solidFill>
                  <a:srgbClr val="FFFFFF"/>
                </a:solidFill>
                <a:latin typeface="Open Sans 2 Bold"/>
              </a:rPr>
              <a:t>priorità</a:t>
            </a:r>
            <a:r>
              <a:rPr lang="en-US" sz="2962">
                <a:solidFill>
                  <a:srgbClr val="FFFFFF"/>
                </a:solidFill>
                <a:latin typeface="Open Sans 2 Bold Italics"/>
              </a:rPr>
              <a:t>. </a:t>
            </a:r>
          </a:p>
          <a:p>
            <a:pPr algn="ctr">
              <a:lnSpc>
                <a:spcPts val="4103"/>
              </a:lnSpc>
            </a:pPr>
            <a:r>
              <a:rPr lang="en-US" sz="2962">
                <a:solidFill>
                  <a:srgbClr val="FFFFFF"/>
                </a:solidFill>
                <a:latin typeface="Open Sans 2 Italics"/>
              </a:rPr>
              <a:t>Più sarà alta (20) e meno importante sarà il processo, e viceversa(0). La priorità di default è 10.</a:t>
            </a:r>
          </a:p>
          <a:p>
            <a:pPr algn="ctr">
              <a:lnSpc>
                <a:spcPts val="4103"/>
              </a:lnSpc>
            </a:pPr>
            <a:endParaRPr lang="en-US" sz="2962">
              <a:solidFill>
                <a:srgbClr val="FFFFFF"/>
              </a:solidFill>
              <a:latin typeface="Open Sans 2 Italics"/>
            </a:endParaRPr>
          </a:p>
          <a:p>
            <a:pPr algn="ctr">
              <a:lnSpc>
                <a:spcPts val="4103"/>
              </a:lnSpc>
            </a:pPr>
            <a:r>
              <a:rPr lang="en-US" sz="2962">
                <a:solidFill>
                  <a:srgbClr val="FFFFFF"/>
                </a:solidFill>
                <a:latin typeface="Open Sans 2"/>
              </a:rPr>
              <a:t>Quando un processo viene creato, verrà schedulato per priorità crescenti (dal più importante al meno), in modo da ridurre i tempi di attesa per tutti quei processi che devono svolgere ruoli più significativi nel sistema operativo.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2127799" y="3381108"/>
            <a:ext cx="5591175" cy="5524500"/>
          </a:xfrm>
          <a:custGeom>
            <a:avLst/>
            <a:gdLst/>
            <a:ahLst/>
            <a:cxnLst/>
            <a:rect l="l" t="t" r="r" b="b"/>
            <a:pathLst>
              <a:path w="5591175" h="5524500">
                <a:moveTo>
                  <a:pt x="0" y="0"/>
                </a:moveTo>
                <a:lnTo>
                  <a:pt x="5591175" y="0"/>
                </a:lnTo>
                <a:lnTo>
                  <a:pt x="5591175" y="5524500"/>
                </a:lnTo>
                <a:lnTo>
                  <a:pt x="0" y="5524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9953111" y="3093939"/>
            <a:ext cx="6819900" cy="685800"/>
          </a:xfrm>
          <a:custGeom>
            <a:avLst/>
            <a:gdLst/>
            <a:ahLst/>
            <a:cxnLst/>
            <a:rect l="l" t="t" r="r" b="b"/>
            <a:pathLst>
              <a:path w="6819900" h="685800">
                <a:moveTo>
                  <a:pt x="0" y="0"/>
                </a:moveTo>
                <a:lnTo>
                  <a:pt x="6819900" y="0"/>
                </a:lnTo>
                <a:lnTo>
                  <a:pt x="68199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9792833" y="5129984"/>
            <a:ext cx="7905750" cy="4743450"/>
          </a:xfrm>
          <a:custGeom>
            <a:avLst/>
            <a:gdLst/>
            <a:ahLst/>
            <a:cxnLst/>
            <a:rect l="l" t="t" r="r" b="b"/>
            <a:pathLst>
              <a:path w="7905750" h="4743450">
                <a:moveTo>
                  <a:pt x="0" y="0"/>
                </a:moveTo>
                <a:lnTo>
                  <a:pt x="7905750" y="0"/>
                </a:lnTo>
                <a:lnTo>
                  <a:pt x="7905750" y="4743450"/>
                </a:lnTo>
                <a:lnTo>
                  <a:pt x="0" y="4743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05" r="-5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6068673" y="254708"/>
            <a:ext cx="6150607" cy="123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2 Bold"/>
              </a:rPr>
              <a:t>sys_chpriority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1283" y="1962179"/>
            <a:ext cx="543973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3131"/>
                </a:solidFill>
                <a:latin typeface="Open Sans 2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5257" y="1969465"/>
            <a:ext cx="7027469" cy="84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dirty="0" err="1">
                <a:solidFill>
                  <a:srgbClr val="FF3131"/>
                </a:solidFill>
                <a:latin typeface="Open Sans 2 Bold"/>
              </a:rPr>
              <a:t>Aggiunto</a:t>
            </a:r>
            <a:r>
              <a:rPr lang="en-US" sz="2499" dirty="0">
                <a:solidFill>
                  <a:srgbClr val="FF3131"/>
                </a:solidFill>
                <a:latin typeface="Open Sans 2 Bold"/>
              </a:rPr>
              <a:t> il campo </a:t>
            </a:r>
            <a:r>
              <a:rPr lang="en-US" sz="2499" dirty="0">
                <a:solidFill>
                  <a:srgbClr val="FF3131"/>
                </a:solidFill>
                <a:latin typeface="Open Sans 2 Bold Italics"/>
              </a:rPr>
              <a:t>priority</a:t>
            </a:r>
            <a:r>
              <a:rPr lang="en-US" sz="2499" dirty="0">
                <a:solidFill>
                  <a:srgbClr val="FF3131"/>
                </a:solidFill>
                <a:latin typeface="Open Sans 2 Bold"/>
              </a:rPr>
              <a:t> </a:t>
            </a:r>
            <a:r>
              <a:rPr lang="en-US" sz="2499" dirty="0" err="1">
                <a:solidFill>
                  <a:srgbClr val="FF3131"/>
                </a:solidFill>
                <a:latin typeface="Open Sans 2 Bold"/>
              </a:rPr>
              <a:t>nella</a:t>
            </a:r>
            <a:r>
              <a:rPr lang="en-US" sz="2499" dirty="0">
                <a:solidFill>
                  <a:srgbClr val="FF3131"/>
                </a:solidFill>
                <a:latin typeface="Open Sans 2 Bold"/>
              </a:rPr>
              <a:t> </a:t>
            </a:r>
            <a:r>
              <a:rPr lang="en-US" sz="2499" dirty="0" err="1">
                <a:solidFill>
                  <a:srgbClr val="FF3131"/>
                </a:solidFill>
                <a:latin typeface="Open Sans 2 Bold"/>
              </a:rPr>
              <a:t>struttura</a:t>
            </a:r>
            <a:r>
              <a:rPr lang="en-US" sz="2499" dirty="0">
                <a:solidFill>
                  <a:srgbClr val="FF3131"/>
                </a:solidFill>
                <a:latin typeface="Open Sans 2 Bold"/>
              </a:rPr>
              <a:t> del </a:t>
            </a:r>
            <a:r>
              <a:rPr lang="en-US" sz="2499" dirty="0" err="1">
                <a:solidFill>
                  <a:srgbClr val="FF3131"/>
                </a:solidFill>
                <a:latin typeface="Open Sans 2 Bold"/>
              </a:rPr>
              <a:t>processo</a:t>
            </a:r>
            <a:endParaRPr lang="en-US" sz="2499" dirty="0">
              <a:solidFill>
                <a:srgbClr val="FF3131"/>
              </a:solidFill>
              <a:latin typeface="Open Sans 2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962482" y="94490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31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48948" y="1962179"/>
            <a:ext cx="6826968" cy="88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>
                <a:solidFill>
                  <a:srgbClr val="FF3131"/>
                </a:solidFill>
                <a:latin typeface="Open Sans 2"/>
              </a:rPr>
              <a:t>2. </a:t>
            </a:r>
            <a:r>
              <a:rPr lang="en-US" sz="2499">
                <a:solidFill>
                  <a:srgbClr val="FF3131"/>
                </a:solidFill>
                <a:latin typeface="Open Sans 2 Bold"/>
              </a:rPr>
              <a:t>Nelle funzioni </a:t>
            </a:r>
            <a:r>
              <a:rPr lang="en-US" sz="2499">
                <a:solidFill>
                  <a:srgbClr val="FF3131"/>
                </a:solidFill>
                <a:latin typeface="Open Sans 2 Bold Italics"/>
              </a:rPr>
              <a:t>allocproc(), wait(), </a:t>
            </a:r>
            <a:r>
              <a:rPr lang="en-US" sz="2499">
                <a:solidFill>
                  <a:srgbClr val="FF3131"/>
                </a:solidFill>
                <a:latin typeface="Open Sans 2 Bold"/>
              </a:rPr>
              <a:t>in </a:t>
            </a:r>
            <a:r>
              <a:rPr lang="en-US" sz="2499">
                <a:solidFill>
                  <a:srgbClr val="FF3131"/>
                </a:solidFill>
                <a:latin typeface="Open Sans 2 Bold Italics"/>
              </a:rPr>
              <a:t>proc.c </a:t>
            </a:r>
            <a:r>
              <a:rPr lang="en-US" sz="2499">
                <a:solidFill>
                  <a:srgbClr val="FF3131"/>
                </a:solidFill>
                <a:latin typeface="Open Sans 2 Bold"/>
              </a:rPr>
              <a:t>assegno la priorità di default 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80905" y="4434954"/>
            <a:ext cx="7363263" cy="44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3131"/>
                </a:solidFill>
                <a:latin typeface="Open Sans 2"/>
              </a:rPr>
              <a:t>3. </a:t>
            </a:r>
            <a:r>
              <a:rPr lang="en-US" sz="2499">
                <a:solidFill>
                  <a:srgbClr val="FF3131"/>
                </a:solidFill>
                <a:latin typeface="Open Sans 2 Bold"/>
              </a:rPr>
              <a:t>Aggiorno lo scheduling in </a:t>
            </a:r>
            <a:r>
              <a:rPr lang="en-US" sz="2499">
                <a:solidFill>
                  <a:srgbClr val="FF3131"/>
                </a:solidFill>
                <a:latin typeface="Open Sans 2 Bold Italics"/>
              </a:rPr>
              <a:t>scheduler() (proc.c)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4261542" y="5245113"/>
            <a:ext cx="9401175" cy="3838575"/>
          </a:xfrm>
          <a:custGeom>
            <a:avLst/>
            <a:gdLst/>
            <a:ahLst/>
            <a:cxnLst/>
            <a:rect l="l" t="t" r="r" b="b"/>
            <a:pathLst>
              <a:path w="9401175" h="3838575">
                <a:moveTo>
                  <a:pt x="0" y="0"/>
                </a:moveTo>
                <a:lnTo>
                  <a:pt x="9401175" y="0"/>
                </a:lnTo>
                <a:lnTo>
                  <a:pt x="9401175" y="3838575"/>
                </a:lnTo>
                <a:lnTo>
                  <a:pt x="0" y="3838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5733707" y="2301021"/>
            <a:ext cx="5934075" cy="2771775"/>
          </a:xfrm>
          <a:custGeom>
            <a:avLst/>
            <a:gdLst/>
            <a:ahLst/>
            <a:cxnLst/>
            <a:rect l="l" t="t" r="r" b="b"/>
            <a:pathLst>
              <a:path w="5934075" h="2771775">
                <a:moveTo>
                  <a:pt x="0" y="0"/>
                </a:moveTo>
                <a:lnTo>
                  <a:pt x="5934075" y="0"/>
                </a:lnTo>
                <a:lnTo>
                  <a:pt x="5934075" y="2771775"/>
                </a:lnTo>
                <a:lnTo>
                  <a:pt x="0" y="2771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5733707" y="682523"/>
            <a:ext cx="6150607" cy="866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6999">
                <a:solidFill>
                  <a:srgbClr val="FFFFFF"/>
                </a:solidFill>
                <a:latin typeface="Open Sans 2 Bold"/>
              </a:rPr>
              <a:t>sys_chpriority</a:t>
            </a:r>
          </a:p>
          <a:p>
            <a:pPr algn="l">
              <a:lnSpc>
                <a:spcPts val="6249"/>
              </a:lnSpc>
            </a:pPr>
            <a:endParaRPr lang="en-US" sz="6999">
              <a:solidFill>
                <a:srgbClr val="FFFFFF"/>
              </a:solidFill>
              <a:latin typeface="Open Sans 2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62482" y="94490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32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96938" y="4630417"/>
            <a:ext cx="1274769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 Italics"/>
              </a:rPr>
              <a:t>sysproc.c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08553" y="8643614"/>
            <a:ext cx="854859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 Italics"/>
              </a:rPr>
              <a:t>proc.c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51547" y="1482402"/>
            <a:ext cx="5821164" cy="58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Open Sans 1"/>
              </a:rPr>
              <a:t>4. Implemento la system call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447201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046381" y="2688584"/>
            <a:ext cx="12192000" cy="6353175"/>
          </a:xfrm>
          <a:custGeom>
            <a:avLst/>
            <a:gdLst/>
            <a:ahLst/>
            <a:cxnLst/>
            <a:rect l="l" t="t" r="r" b="b"/>
            <a:pathLst>
              <a:path w="12192000" h="6353175">
                <a:moveTo>
                  <a:pt x="0" y="0"/>
                </a:moveTo>
                <a:lnTo>
                  <a:pt x="12192000" y="0"/>
                </a:lnTo>
                <a:lnTo>
                  <a:pt x="12192000" y="6353175"/>
                </a:lnTo>
                <a:lnTo>
                  <a:pt x="0" y="6353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6068673" y="254708"/>
            <a:ext cx="6150607" cy="123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2 Bold"/>
              </a:rPr>
              <a:t>sys_chpriority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62482" y="94490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33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67356" y="8601237"/>
            <a:ext cx="1574244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 Italics"/>
              </a:rPr>
              <a:t>chpriority.c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4663" y="1779003"/>
            <a:ext cx="14255820" cy="44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3131"/>
                </a:solidFill>
                <a:latin typeface="Open Sans 2"/>
              </a:rPr>
              <a:t>5. </a:t>
            </a:r>
            <a:r>
              <a:rPr lang="en-US" sz="2499">
                <a:solidFill>
                  <a:srgbClr val="FF3131"/>
                </a:solidFill>
                <a:latin typeface="Open Sans 2 Bold"/>
              </a:rPr>
              <a:t>Implemento una funzione di test per permettere l‘interazione utente/sistema operativo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598615" y="3953627"/>
            <a:ext cx="1825076" cy="47625"/>
            <a:chOff x="0" y="0"/>
            <a:chExt cx="1825079" cy="47625"/>
          </a:xfrm>
        </p:grpSpPr>
        <p:sp>
          <p:nvSpPr>
            <p:cNvPr id="4" name="Freeform 4"/>
            <p:cNvSpPr/>
            <p:nvPr/>
          </p:nvSpPr>
          <p:spPr>
            <a:xfrm>
              <a:off x="328549" y="0"/>
              <a:ext cx="1496568" cy="47625"/>
            </a:xfrm>
            <a:custGeom>
              <a:avLst/>
              <a:gdLst/>
              <a:ahLst/>
              <a:cxnLst/>
              <a:rect l="l" t="t" r="r" b="b"/>
              <a:pathLst>
                <a:path w="1496568" h="47625">
                  <a:moveTo>
                    <a:pt x="0" y="0"/>
                  </a:moveTo>
                  <a:lnTo>
                    <a:pt x="0" y="47625"/>
                  </a:lnTo>
                  <a:lnTo>
                    <a:pt x="1496568" y="47625"/>
                  </a:lnTo>
                  <a:lnTo>
                    <a:pt x="1496568" y="0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6669643" y="254708"/>
            <a:ext cx="4948704" cy="123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2 Bold"/>
              </a:rPr>
              <a:t>sys_getcwd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62482" y="944902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34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7018" y="3325578"/>
            <a:ext cx="11593582" cy="211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3999" dirty="0">
                <a:solidFill>
                  <a:srgbClr val="FFFFFF"/>
                </a:solidFill>
                <a:latin typeface="Open Sans 2"/>
              </a:rPr>
              <a:t>La </a:t>
            </a:r>
            <a:r>
              <a:rPr lang="en-US" sz="3999" dirty="0" err="1">
                <a:solidFill>
                  <a:srgbClr val="FFFFFF"/>
                </a:solidFill>
                <a:latin typeface="Open Sans 2"/>
              </a:rPr>
              <a:t>funzione</a:t>
            </a:r>
            <a:r>
              <a:rPr lang="en-US" sz="3999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3999" dirty="0" err="1">
                <a:solidFill>
                  <a:srgbClr val="FF3131"/>
                </a:solidFill>
                <a:latin typeface="Open Sans 2 Bold"/>
              </a:rPr>
              <a:t>getcwd</a:t>
            </a:r>
            <a:r>
              <a:rPr lang="en-US" sz="3999" dirty="0">
                <a:solidFill>
                  <a:srgbClr val="FFFFFF"/>
                </a:solidFill>
                <a:latin typeface="Open Sans 2"/>
              </a:rPr>
              <a:t> è </a:t>
            </a:r>
            <a:r>
              <a:rPr lang="en-US" sz="3999" dirty="0" err="1">
                <a:solidFill>
                  <a:srgbClr val="FFFFFF"/>
                </a:solidFill>
                <a:latin typeface="Open Sans 2"/>
              </a:rPr>
              <a:t>utilizzata</a:t>
            </a:r>
            <a:r>
              <a:rPr lang="en-US" sz="3999" dirty="0">
                <a:solidFill>
                  <a:srgbClr val="FFFFFF"/>
                </a:solidFill>
                <a:latin typeface="Open Sans 2"/>
              </a:rPr>
              <a:t> per </a:t>
            </a:r>
            <a:r>
              <a:rPr lang="en-US" sz="3999" dirty="0" err="1">
                <a:solidFill>
                  <a:srgbClr val="FFFFFF"/>
                </a:solidFill>
                <a:latin typeface="Open Sans 2"/>
              </a:rPr>
              <a:t>ottenere</a:t>
            </a:r>
            <a:r>
              <a:rPr lang="en-US" sz="3999" dirty="0">
                <a:solidFill>
                  <a:srgbClr val="FFFFFF"/>
                </a:solidFill>
                <a:latin typeface="Open Sans 2"/>
              </a:rPr>
              <a:t> il </a:t>
            </a:r>
            <a:r>
              <a:rPr lang="en-US" sz="3999" dirty="0" err="1">
                <a:solidFill>
                  <a:srgbClr val="FFFFFF"/>
                </a:solidFill>
                <a:latin typeface="Open Sans 2"/>
              </a:rPr>
              <a:t>percorso</a:t>
            </a:r>
            <a:r>
              <a:rPr lang="en-US" sz="3999" dirty="0">
                <a:solidFill>
                  <a:srgbClr val="FFFFFF"/>
                </a:solidFill>
                <a:latin typeface="Open Sans 2"/>
              </a:rPr>
              <a:t> del directory di </a:t>
            </a:r>
            <a:r>
              <a:rPr lang="en-US" sz="3999" dirty="0" err="1">
                <a:solidFill>
                  <a:srgbClr val="FFFFFF"/>
                </a:solidFill>
                <a:latin typeface="Open Sans 2"/>
              </a:rPr>
              <a:t>lavoro</a:t>
            </a:r>
            <a:r>
              <a:rPr lang="en-US" sz="3999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Open Sans 2"/>
              </a:rPr>
              <a:t>corrente</a:t>
            </a:r>
            <a:r>
              <a:rPr lang="en-US" sz="3999" dirty="0">
                <a:solidFill>
                  <a:srgbClr val="FFFFFF"/>
                </a:solidFill>
                <a:latin typeface="Open Sans 2"/>
              </a:rPr>
              <a:t> (current working directory, CWD) di un </a:t>
            </a:r>
            <a:r>
              <a:rPr lang="en-US" sz="3999" dirty="0" err="1">
                <a:solidFill>
                  <a:srgbClr val="FFFFFF"/>
                </a:solidFill>
                <a:latin typeface="Open Sans 2"/>
              </a:rPr>
              <a:t>processo</a:t>
            </a:r>
            <a:r>
              <a:rPr lang="en-US" sz="3999" dirty="0">
                <a:solidFill>
                  <a:srgbClr val="FFFFFF"/>
                </a:solidFill>
                <a:latin typeface="Open Sans 2"/>
              </a:rPr>
              <a:t>.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182531" y="5143500"/>
            <a:ext cx="11925300" cy="3676650"/>
          </a:xfrm>
          <a:custGeom>
            <a:avLst/>
            <a:gdLst/>
            <a:ahLst/>
            <a:cxnLst/>
            <a:rect l="l" t="t" r="r" b="b"/>
            <a:pathLst>
              <a:path w="11925300" h="3676650">
                <a:moveTo>
                  <a:pt x="0" y="0"/>
                </a:moveTo>
                <a:lnTo>
                  <a:pt x="11925300" y="0"/>
                </a:lnTo>
                <a:lnTo>
                  <a:pt x="11925300" y="3676650"/>
                </a:lnTo>
                <a:lnTo>
                  <a:pt x="0" y="3676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6669643" y="254708"/>
            <a:ext cx="4948704" cy="123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2 Bold"/>
              </a:rPr>
              <a:t>sys_getcwd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62482" y="944902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35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99620" y="5078901"/>
            <a:ext cx="106086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 Italics"/>
              </a:rPr>
              <a:t>sysfile.c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69426" y="1728601"/>
            <a:ext cx="14312184" cy="272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50"/>
              </a:lnSpc>
            </a:pPr>
            <a:r>
              <a:rPr lang="en-US" sz="3963">
                <a:solidFill>
                  <a:srgbClr val="FFFFFF"/>
                </a:solidFill>
                <a:latin typeface="Open Sans 2"/>
              </a:rPr>
              <a:t>1. Passiamo 3 variabili (di cui due prese dallo stack):</a:t>
            </a:r>
          </a:p>
          <a:p>
            <a:pPr marL="855749" lvl="1" indent="-427875" algn="just">
              <a:lnSpc>
                <a:spcPts val="5450"/>
              </a:lnSpc>
              <a:buFont typeface="Arial"/>
              <a:buChar char="•"/>
            </a:pPr>
            <a:r>
              <a:rPr lang="en-US" sz="3963">
                <a:solidFill>
                  <a:srgbClr val="FFFFFF"/>
                </a:solidFill>
                <a:latin typeface="Open Sans 2 Bold"/>
              </a:rPr>
              <a:t>n: </a:t>
            </a:r>
            <a:r>
              <a:rPr lang="en-US" sz="3963">
                <a:solidFill>
                  <a:srgbClr val="FFFFFF"/>
                </a:solidFill>
                <a:latin typeface="Open Sans 2"/>
              </a:rPr>
              <a:t>la lunghezza del buffer in cui riportare il path</a:t>
            </a:r>
          </a:p>
          <a:p>
            <a:pPr marL="855749" lvl="1" indent="-427875" algn="just">
              <a:lnSpc>
                <a:spcPts val="5450"/>
              </a:lnSpc>
              <a:buFont typeface="Arial"/>
              <a:buChar char="•"/>
            </a:pPr>
            <a:r>
              <a:rPr lang="en-US" sz="3963">
                <a:solidFill>
                  <a:srgbClr val="FFFFFF"/>
                </a:solidFill>
                <a:latin typeface="Open Sans 2 Bold"/>
              </a:rPr>
              <a:t>p</a:t>
            </a:r>
            <a:r>
              <a:rPr lang="en-US" sz="3963">
                <a:solidFill>
                  <a:srgbClr val="FFFFFF"/>
                </a:solidFill>
                <a:latin typeface="Open Sans 2"/>
              </a:rPr>
              <a:t>: il buffer </a:t>
            </a:r>
          </a:p>
          <a:p>
            <a:pPr marL="855749" lvl="1" indent="-427875" algn="just">
              <a:lnSpc>
                <a:spcPts val="5450"/>
              </a:lnSpc>
              <a:buFont typeface="Arial"/>
              <a:buChar char="•"/>
            </a:pPr>
            <a:r>
              <a:rPr lang="en-US" sz="3963">
                <a:solidFill>
                  <a:srgbClr val="FFFFFF"/>
                </a:solidFill>
                <a:latin typeface="Open Sans 2 Bold"/>
              </a:rPr>
              <a:t>myproc()-&gt;cwd: </a:t>
            </a:r>
            <a:r>
              <a:rPr lang="en-US" sz="3963">
                <a:solidFill>
                  <a:srgbClr val="FFFFFF"/>
                </a:solidFill>
                <a:latin typeface="Open Sans 2"/>
              </a:rPr>
              <a:t>la directory corrente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6669643" y="254708"/>
            <a:ext cx="4948704" cy="123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2 Bold"/>
              </a:rPr>
              <a:t>sys_getcwd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62482" y="9449019"/>
            <a:ext cx="363036" cy="4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36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5863" y="2434369"/>
            <a:ext cx="16143437" cy="644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403">
                <a:solidFill>
                  <a:srgbClr val="FFFFFF"/>
                </a:solidFill>
                <a:latin typeface="Open Sans 2"/>
              </a:rPr>
              <a:t>Gli </a:t>
            </a:r>
            <a:r>
              <a:rPr lang="en-US" sz="3403">
                <a:solidFill>
                  <a:srgbClr val="FFFFFF"/>
                </a:solidFill>
                <a:latin typeface="Open Sans 2 Bold Italics"/>
              </a:rPr>
              <a:t>inode </a:t>
            </a:r>
            <a:r>
              <a:rPr lang="en-US" sz="3403">
                <a:solidFill>
                  <a:srgbClr val="FFFFFF"/>
                </a:solidFill>
                <a:latin typeface="Open Sans 2"/>
              </a:rPr>
              <a:t>sono al di sotto della gerarchia del filesystem e dei nomi dei file (</a:t>
            </a:r>
            <a:r>
              <a:rPr lang="en-US" sz="3403">
                <a:solidFill>
                  <a:srgbClr val="FFFFFF"/>
                </a:solidFill>
                <a:latin typeface="Open Sans 2 Italics"/>
              </a:rPr>
              <a:t>file.h</a:t>
            </a:r>
            <a:r>
              <a:rPr lang="en-US" sz="3403">
                <a:solidFill>
                  <a:srgbClr val="FFFFFF"/>
                </a:solidFill>
                <a:latin typeface="Open Sans 2"/>
              </a:rPr>
              <a:t>).</a:t>
            </a:r>
          </a:p>
          <a:p>
            <a:pPr algn="ctr">
              <a:lnSpc>
                <a:spcPts val="4680"/>
              </a:lnSpc>
            </a:pPr>
            <a:r>
              <a:rPr lang="en-US" sz="3403">
                <a:solidFill>
                  <a:srgbClr val="FFFFFF"/>
                </a:solidFill>
                <a:latin typeface="Open Sans 2"/>
              </a:rPr>
              <a:t> La gerarchia è creata con inode speciali di tipo </a:t>
            </a:r>
            <a:r>
              <a:rPr lang="en-US" sz="3403">
                <a:solidFill>
                  <a:srgbClr val="FFFFFF"/>
                </a:solidFill>
                <a:latin typeface="Open Sans 2 Italics"/>
              </a:rPr>
              <a:t>T_DIR</a:t>
            </a:r>
            <a:r>
              <a:rPr lang="en-US" sz="3403">
                <a:solidFill>
                  <a:srgbClr val="FFFFFF"/>
                </a:solidFill>
                <a:latin typeface="Open Sans 2"/>
              </a:rPr>
              <a:t>, che contengono strutture </a:t>
            </a:r>
            <a:r>
              <a:rPr lang="en-US" sz="3403">
                <a:solidFill>
                  <a:srgbClr val="FFFFFF"/>
                </a:solidFill>
                <a:latin typeface="Open Sans 2 Bold Italics"/>
              </a:rPr>
              <a:t>dirent </a:t>
            </a:r>
            <a:r>
              <a:rPr lang="en-US" sz="3403">
                <a:solidFill>
                  <a:srgbClr val="FFFFFF"/>
                </a:solidFill>
                <a:latin typeface="Open Sans 2"/>
              </a:rPr>
              <a:t>(tuple di: un nome e inode del file corrispondente proprio a quel nome). Gli </a:t>
            </a:r>
            <a:r>
              <a:rPr lang="en-US" sz="3403">
                <a:solidFill>
                  <a:srgbClr val="FFFFFF"/>
                </a:solidFill>
                <a:latin typeface="Open Sans 2 Bold Italics"/>
              </a:rPr>
              <a:t>inode </a:t>
            </a:r>
            <a:r>
              <a:rPr lang="en-US" sz="3403">
                <a:solidFill>
                  <a:srgbClr val="FFFFFF"/>
                </a:solidFill>
                <a:latin typeface="Open Sans 2"/>
              </a:rPr>
              <a:t>non contengono direttamente il concetto di nome del file e possono esistere in diverse directory con nomi di file diversi.</a:t>
            </a:r>
          </a:p>
          <a:p>
            <a:pPr algn="ctr">
              <a:lnSpc>
                <a:spcPts val="4680"/>
              </a:lnSpc>
            </a:pPr>
            <a:endParaRPr lang="en-US" sz="3403">
              <a:solidFill>
                <a:srgbClr val="FFFFFF"/>
              </a:solidFill>
              <a:latin typeface="Open Sans 2"/>
            </a:endParaRPr>
          </a:p>
          <a:p>
            <a:pPr algn="ctr">
              <a:lnSpc>
                <a:spcPts val="4680"/>
              </a:lnSpc>
            </a:pPr>
            <a:r>
              <a:rPr lang="en-US" sz="3403">
                <a:solidFill>
                  <a:srgbClr val="FFFFFF"/>
                </a:solidFill>
                <a:latin typeface="Open Sans 2"/>
              </a:rPr>
              <a:t>Il sistema operativo non converte direttamente gli </a:t>
            </a:r>
            <a:r>
              <a:rPr lang="en-US" sz="3403">
                <a:solidFill>
                  <a:srgbClr val="FFFFFF"/>
                </a:solidFill>
                <a:latin typeface="Open Sans 2 Italics"/>
              </a:rPr>
              <a:t>inode </a:t>
            </a:r>
            <a:r>
              <a:rPr lang="en-US" sz="3403">
                <a:solidFill>
                  <a:srgbClr val="FFFFFF"/>
                </a:solidFill>
                <a:latin typeface="Open Sans 2"/>
              </a:rPr>
              <a:t>in nomi di file.</a:t>
            </a:r>
          </a:p>
          <a:p>
            <a:pPr algn="ctr">
              <a:lnSpc>
                <a:spcPts val="4680"/>
              </a:lnSpc>
            </a:pPr>
            <a:endParaRPr lang="en-US" sz="3403">
              <a:solidFill>
                <a:srgbClr val="FFFFFF"/>
              </a:solidFill>
              <a:latin typeface="Open Sans 2"/>
            </a:endParaRPr>
          </a:p>
          <a:p>
            <a:pPr algn="ctr">
              <a:lnSpc>
                <a:spcPts val="4680"/>
              </a:lnSpc>
            </a:pPr>
            <a:r>
              <a:rPr lang="en-US" sz="3403">
                <a:solidFill>
                  <a:srgbClr val="FFFFFF"/>
                </a:solidFill>
                <a:latin typeface="Open Sans 2 Italics"/>
              </a:rPr>
              <a:t>proc-&gt;cwd</a:t>
            </a:r>
            <a:r>
              <a:rPr lang="en-US" sz="3403">
                <a:solidFill>
                  <a:srgbClr val="FFFFFF"/>
                </a:solidFill>
                <a:latin typeface="Open Sans 2"/>
              </a:rPr>
              <a:t> è sempre una directory e per fortuna la funzione </a:t>
            </a:r>
            <a:r>
              <a:rPr lang="en-US" sz="3403">
                <a:solidFill>
                  <a:srgbClr val="FFFFFF"/>
                </a:solidFill>
                <a:latin typeface="Open Sans 2 Italics"/>
              </a:rPr>
              <a:t>create </a:t>
            </a:r>
            <a:r>
              <a:rPr lang="en-US" sz="3403">
                <a:solidFill>
                  <a:srgbClr val="FFFFFF"/>
                </a:solidFill>
                <a:latin typeface="Open Sans 2"/>
              </a:rPr>
              <a:t>crea l’entry point </a:t>
            </a:r>
            <a:r>
              <a:rPr lang="en-US" sz="3403">
                <a:solidFill>
                  <a:srgbClr val="FFFFFF"/>
                </a:solidFill>
                <a:latin typeface="Open Sans 2 Bold"/>
              </a:rPr>
              <a:t>.. </a:t>
            </a:r>
            <a:r>
              <a:rPr lang="en-US" sz="3403">
                <a:solidFill>
                  <a:srgbClr val="FFFFFF"/>
                </a:solidFill>
                <a:latin typeface="Open Sans 2"/>
              </a:rPr>
              <a:t>che punta sempre a una directory </a:t>
            </a:r>
            <a:r>
              <a:rPr lang="en-US" sz="3403">
                <a:solidFill>
                  <a:srgbClr val="FFFFFF"/>
                </a:solidFill>
                <a:latin typeface="Open Sans 2 Italics"/>
              </a:rPr>
              <a:t>parent</a:t>
            </a:r>
            <a:r>
              <a:rPr lang="en-US" sz="3403">
                <a:solidFill>
                  <a:srgbClr val="FFFFFF"/>
                </a:solidFill>
                <a:latin typeface="Open Sans 2"/>
              </a:rPr>
              <a:t>.</a:t>
            </a:r>
          </a:p>
          <a:p>
            <a:pPr algn="ctr">
              <a:lnSpc>
                <a:spcPts val="4680"/>
              </a:lnSpc>
            </a:pPr>
            <a:r>
              <a:rPr lang="en-US" sz="3403">
                <a:solidFill>
                  <a:srgbClr val="FFFFFF"/>
                </a:solidFill>
                <a:latin typeface="Open Sans 2"/>
              </a:rPr>
              <a:t>Il tutto si riassume con una funzione ricorsiva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9585274" y="2142382"/>
            <a:ext cx="8391525" cy="6572250"/>
          </a:xfrm>
          <a:custGeom>
            <a:avLst/>
            <a:gdLst/>
            <a:ahLst/>
            <a:cxnLst/>
            <a:rect l="l" t="t" r="r" b="b"/>
            <a:pathLst>
              <a:path w="8391525" h="6572250">
                <a:moveTo>
                  <a:pt x="0" y="0"/>
                </a:moveTo>
                <a:lnTo>
                  <a:pt x="8391525" y="0"/>
                </a:lnTo>
                <a:lnTo>
                  <a:pt x="8391525" y="6572250"/>
                </a:lnTo>
                <a:lnTo>
                  <a:pt x="0" y="6572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6669643" y="254708"/>
            <a:ext cx="4948704" cy="123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2 Bold"/>
              </a:rPr>
              <a:t>sys_getcwd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9031" y="2768003"/>
            <a:ext cx="8289731" cy="526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func psuedocode_func(inode):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 if inode is root: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 return "/"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 else: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 name := ""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 for dirent in inode.parent: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 if dirent.inode == inode: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 name = dirent.name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 break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 if not name: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 panic("inode not in parent")</a:t>
            </a:r>
          </a:p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 return psuedocode_func(inode.parent) + name + "/"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62482" y="94490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37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71769" y="8275082"/>
            <a:ext cx="106086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 Italics"/>
              </a:rPr>
              <a:t>sysfile.c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9031" y="2074221"/>
            <a:ext cx="416843" cy="52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FFFFFF"/>
                </a:solidFill>
                <a:latin typeface="Open Sans 2"/>
              </a:rPr>
              <a:t>2.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3935968" y="5136232"/>
            <a:ext cx="10858500" cy="4524375"/>
          </a:xfrm>
          <a:custGeom>
            <a:avLst/>
            <a:gdLst/>
            <a:ahLst/>
            <a:cxnLst/>
            <a:rect l="l" t="t" r="r" b="b"/>
            <a:pathLst>
              <a:path w="10858500" h="4524375">
                <a:moveTo>
                  <a:pt x="0" y="0"/>
                </a:moveTo>
                <a:lnTo>
                  <a:pt x="10858500" y="0"/>
                </a:lnTo>
                <a:lnTo>
                  <a:pt x="10858500" y="4524375"/>
                </a:lnTo>
                <a:lnTo>
                  <a:pt x="0" y="452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56" b="-400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6669643" y="254708"/>
            <a:ext cx="4948704" cy="123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2 Bold"/>
              </a:rPr>
              <a:t>sys_getcwd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90778" y="9152582"/>
            <a:ext cx="106086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 Italics"/>
              </a:rPr>
              <a:t>sysfile.c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91400" y="1963312"/>
            <a:ext cx="13105162" cy="263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 spc="24">
                <a:solidFill>
                  <a:srgbClr val="FFFFFF"/>
                </a:solidFill>
                <a:latin typeface="Open Sans 2"/>
              </a:rPr>
              <a:t>3. </a:t>
            </a:r>
            <a:r>
              <a:rPr lang="en-US" sz="2499" spc="24">
                <a:solidFill>
                  <a:srgbClr val="FFFFFF"/>
                </a:solidFill>
                <a:latin typeface="Open Sans 2 Bold"/>
              </a:rPr>
              <a:t>Dirent </a:t>
            </a:r>
            <a:r>
              <a:rPr lang="en-US" sz="2499" spc="24">
                <a:solidFill>
                  <a:srgbClr val="FFFFFF"/>
                </a:solidFill>
                <a:latin typeface="Open Sans 2"/>
              </a:rPr>
              <a:t>è solo una struttura di un </a:t>
            </a:r>
            <a:r>
              <a:rPr lang="en-US" sz="2499" spc="24">
                <a:solidFill>
                  <a:srgbClr val="FFFFFF"/>
                </a:solidFill>
                <a:latin typeface="Open Sans 2 Italics"/>
              </a:rPr>
              <a:t>ID inode ushort e un nome</a:t>
            </a:r>
            <a:r>
              <a:rPr lang="en-US" sz="2499" spc="24">
                <a:solidFill>
                  <a:srgbClr val="FFFFFF"/>
                </a:solidFill>
                <a:latin typeface="Open Sans 2"/>
              </a:rPr>
              <a:t>. Ciò significa che tutto ciò che fa questo ciclo è eseguire il loop su ogni voce di directory nella directory, caricando la </a:t>
            </a:r>
            <a:r>
              <a:rPr lang="en-US" sz="2499" spc="24">
                <a:solidFill>
                  <a:srgbClr val="FFFFFF"/>
                </a:solidFill>
                <a:latin typeface="Open Sans 2 Bold"/>
              </a:rPr>
              <a:t>de</a:t>
            </a:r>
            <a:r>
              <a:rPr lang="en-US" sz="2499" spc="24">
                <a:solidFill>
                  <a:srgbClr val="FFFFFF"/>
                </a:solidFill>
                <a:latin typeface="Open Sans 2"/>
              </a:rPr>
              <a:t> con la funzione </a:t>
            </a:r>
            <a:r>
              <a:rPr lang="en-US" sz="2499" spc="24">
                <a:solidFill>
                  <a:srgbClr val="FFFFFF"/>
                </a:solidFill>
                <a:latin typeface="Open Sans 2 Bold"/>
              </a:rPr>
              <a:t>readi</a:t>
            </a:r>
            <a:r>
              <a:rPr lang="en-US" sz="2499" spc="24">
                <a:solidFill>
                  <a:srgbClr val="FFFFFF"/>
                </a:solidFill>
                <a:latin typeface="Open Sans 2"/>
              </a:rPr>
              <a:t>.</a:t>
            </a:r>
          </a:p>
          <a:p>
            <a:pPr algn="just">
              <a:lnSpc>
                <a:spcPts val="3449"/>
              </a:lnSpc>
            </a:pPr>
            <a:endParaRPr lang="en-US" sz="2499" spc="24">
              <a:solidFill>
                <a:srgbClr val="FFFFFF"/>
              </a:solidFill>
              <a:latin typeface="Open Sans 2"/>
            </a:endParaRPr>
          </a:p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Controlliamo </a:t>
            </a:r>
            <a:r>
              <a:rPr lang="en-US" sz="2499">
                <a:solidFill>
                  <a:srgbClr val="FFFFFF"/>
                </a:solidFill>
                <a:latin typeface="Open Sans 2 Bold"/>
              </a:rPr>
              <a:t>de </a:t>
            </a:r>
            <a:r>
              <a:rPr lang="en-US" sz="2499">
                <a:solidFill>
                  <a:srgbClr val="FFFFFF"/>
                </a:solidFill>
                <a:latin typeface="Open Sans 2"/>
              </a:rPr>
              <a:t>per vedere se si riferisce al nostro </a:t>
            </a:r>
            <a:r>
              <a:rPr lang="en-US" sz="2499">
                <a:solidFill>
                  <a:srgbClr val="FFFFFF"/>
                </a:solidFill>
                <a:latin typeface="Open Sans 2 Italics"/>
              </a:rPr>
              <a:t>inode </a:t>
            </a:r>
            <a:r>
              <a:rPr lang="en-US" sz="2499">
                <a:solidFill>
                  <a:srgbClr val="FFFFFF"/>
                </a:solidFill>
                <a:latin typeface="Open Sans 2"/>
              </a:rPr>
              <a:t>ricercato, </a:t>
            </a:r>
            <a:r>
              <a:rPr lang="en-US" sz="2499">
                <a:solidFill>
                  <a:srgbClr val="FFFFFF"/>
                </a:solidFill>
                <a:latin typeface="Open Sans 2 Bold"/>
              </a:rPr>
              <a:t>ip</a:t>
            </a:r>
            <a:r>
              <a:rPr lang="en-US" sz="2499">
                <a:solidFill>
                  <a:srgbClr val="FFFFFF"/>
                </a:solidFill>
                <a:latin typeface="Open Sans 2"/>
              </a:rPr>
              <a:t>. Se lo è, usiamo </a:t>
            </a:r>
            <a:r>
              <a:rPr lang="en-US" sz="2499">
                <a:solidFill>
                  <a:srgbClr val="FFFFFF"/>
                </a:solidFill>
                <a:latin typeface="Open Sans 2 Italics"/>
              </a:rPr>
              <a:t>safestrcpy </a:t>
            </a:r>
            <a:r>
              <a:rPr lang="en-US" sz="2499">
                <a:solidFill>
                  <a:srgbClr val="FFFFFF"/>
                </a:solidFill>
                <a:latin typeface="Open Sans 2"/>
              </a:rPr>
              <a:t>per copiarlo nel buffer ed eseguire un ritorno con successo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818050" y="9152758"/>
            <a:ext cx="882501" cy="882501"/>
            <a:chOff x="0" y="0"/>
            <a:chExt cx="1176668" cy="1176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6668" cy="1176668"/>
            </a:xfrm>
            <a:custGeom>
              <a:avLst/>
              <a:gdLst/>
              <a:ahLst/>
              <a:cxnLst/>
              <a:rect l="l" t="t" r="r" b="b"/>
              <a:pathLst>
                <a:path w="1176668" h="1176668">
                  <a:moveTo>
                    <a:pt x="0" y="0"/>
                  </a:moveTo>
                  <a:lnTo>
                    <a:pt x="1176668" y="0"/>
                  </a:lnTo>
                  <a:lnTo>
                    <a:pt x="1176668" y="1176668"/>
                  </a:lnTo>
                  <a:lnTo>
                    <a:pt x="0" y="1176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46342" y="270180"/>
              <a:ext cx="484048" cy="547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 2"/>
                </a:rPr>
                <a:t>38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952452" y="3128448"/>
            <a:ext cx="8782050" cy="3467100"/>
          </a:xfrm>
          <a:custGeom>
            <a:avLst/>
            <a:gdLst/>
            <a:ahLst/>
            <a:cxnLst/>
            <a:rect l="l" t="t" r="r" b="b"/>
            <a:pathLst>
              <a:path w="8782050" h="3467100">
                <a:moveTo>
                  <a:pt x="0" y="0"/>
                </a:moveTo>
                <a:lnTo>
                  <a:pt x="8782050" y="0"/>
                </a:lnTo>
                <a:lnTo>
                  <a:pt x="8782050" y="3467100"/>
                </a:lnTo>
                <a:lnTo>
                  <a:pt x="0" y="3467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339071" y="8959729"/>
            <a:ext cx="1046312" cy="1046312"/>
            <a:chOff x="0" y="0"/>
            <a:chExt cx="1046315" cy="1046315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919353" cy="919353"/>
            </a:xfrm>
            <a:custGeom>
              <a:avLst/>
              <a:gdLst/>
              <a:ahLst/>
              <a:cxnLst/>
              <a:rect l="l" t="t" r="r" b="b"/>
              <a:pathLst>
                <a:path w="919353" h="919353">
                  <a:moveTo>
                    <a:pt x="459613" y="27305"/>
                  </a:moveTo>
                  <a:cubicBezTo>
                    <a:pt x="697992" y="27305"/>
                    <a:pt x="892048" y="221234"/>
                    <a:pt x="892048" y="459740"/>
                  </a:cubicBezTo>
                  <a:cubicBezTo>
                    <a:pt x="892048" y="698246"/>
                    <a:pt x="698119" y="892048"/>
                    <a:pt x="459613" y="892048"/>
                  </a:cubicBezTo>
                  <a:cubicBezTo>
                    <a:pt x="221107" y="892048"/>
                    <a:pt x="27305" y="698119"/>
                    <a:pt x="27305" y="459613"/>
                  </a:cubicBezTo>
                  <a:cubicBezTo>
                    <a:pt x="27305" y="221107"/>
                    <a:pt x="221234" y="27305"/>
                    <a:pt x="459613" y="27305"/>
                  </a:cubicBezTo>
                  <a:close/>
                  <a:moveTo>
                    <a:pt x="459105" y="0"/>
                  </a:moveTo>
                  <a:cubicBezTo>
                    <a:pt x="205867" y="381"/>
                    <a:pt x="0" y="206375"/>
                    <a:pt x="0" y="459613"/>
                  </a:cubicBezTo>
                  <a:cubicBezTo>
                    <a:pt x="0" y="713105"/>
                    <a:pt x="206121" y="919353"/>
                    <a:pt x="459613" y="919353"/>
                  </a:cubicBezTo>
                  <a:cubicBezTo>
                    <a:pt x="713105" y="919353"/>
                    <a:pt x="919353" y="713105"/>
                    <a:pt x="919353" y="459613"/>
                  </a:cubicBezTo>
                  <a:cubicBezTo>
                    <a:pt x="919353" y="206375"/>
                    <a:pt x="713486" y="381"/>
                    <a:pt x="460248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Freeform 6"/>
            <p:cNvSpPr/>
            <p:nvPr/>
          </p:nvSpPr>
          <p:spPr>
            <a:xfrm>
              <a:off x="434467" y="409067"/>
              <a:ext cx="178181" cy="236474"/>
            </a:xfrm>
            <a:custGeom>
              <a:avLst/>
              <a:gdLst/>
              <a:ahLst/>
              <a:cxnLst/>
              <a:rect l="l" t="t" r="r" b="b"/>
              <a:pathLst>
                <a:path w="178181" h="236474">
                  <a:moveTo>
                    <a:pt x="178181" y="187452"/>
                  </a:moveTo>
                  <a:lnTo>
                    <a:pt x="149733" y="187452"/>
                  </a:lnTo>
                  <a:lnTo>
                    <a:pt x="149733" y="236474"/>
                  </a:lnTo>
                  <a:lnTo>
                    <a:pt x="100838" y="236474"/>
                  </a:lnTo>
                  <a:lnTo>
                    <a:pt x="100838" y="187452"/>
                  </a:lnTo>
                  <a:lnTo>
                    <a:pt x="0" y="187452"/>
                  </a:lnTo>
                  <a:lnTo>
                    <a:pt x="0" y="152781"/>
                  </a:lnTo>
                  <a:lnTo>
                    <a:pt x="103759" y="0"/>
                  </a:lnTo>
                  <a:lnTo>
                    <a:pt x="149733" y="0"/>
                  </a:lnTo>
                  <a:lnTo>
                    <a:pt x="149733" y="148717"/>
                  </a:lnTo>
                  <a:lnTo>
                    <a:pt x="178181" y="148717"/>
                  </a:lnTo>
                  <a:lnTo>
                    <a:pt x="178181" y="187452"/>
                  </a:lnTo>
                  <a:close/>
                  <a:moveTo>
                    <a:pt x="100711" y="148717"/>
                  </a:moveTo>
                  <a:lnTo>
                    <a:pt x="100711" y="108585"/>
                  </a:lnTo>
                  <a:cubicBezTo>
                    <a:pt x="100711" y="101854"/>
                    <a:pt x="100965" y="92075"/>
                    <a:pt x="101473" y="79375"/>
                  </a:cubicBezTo>
                  <a:lnTo>
                    <a:pt x="102489" y="59309"/>
                  </a:lnTo>
                  <a:lnTo>
                    <a:pt x="101473" y="57150"/>
                  </a:lnTo>
                  <a:lnTo>
                    <a:pt x="87122" y="82931"/>
                  </a:lnTo>
                  <a:lnTo>
                    <a:pt x="43815" y="148463"/>
                  </a:lnTo>
                  <a:lnTo>
                    <a:pt x="100711" y="148463"/>
                  </a:lnTo>
                  <a:lnTo>
                    <a:pt x="100711" y="148717"/>
                  </a:ln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121" y="4875038"/>
            <a:ext cx="8599703" cy="234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1"/>
              </a:lnSpc>
            </a:pPr>
            <a:r>
              <a:rPr lang="en-US" sz="3619">
                <a:solidFill>
                  <a:srgbClr val="FFFFFF"/>
                </a:solidFill>
                <a:latin typeface="TT Commons Pro"/>
              </a:rPr>
              <a:t>Utilizza un'organizzazione a microkernel, dove solo le funzioni essenziali risiedono nel kernel, mentre i servizi aggiuntivi sono implementati come server a livello utente.</a:t>
            </a:r>
          </a:p>
        </p:txBody>
      </p:sp>
      <p:sp>
        <p:nvSpPr>
          <p:cNvPr id="8" name="AutoShape 8"/>
          <p:cNvSpPr/>
          <p:nvPr/>
        </p:nvSpPr>
        <p:spPr>
          <a:xfrm>
            <a:off x="312354" y="4480755"/>
            <a:ext cx="791337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312354" y="1997064"/>
            <a:ext cx="7913376" cy="2494646"/>
            <a:chOff x="0" y="0"/>
            <a:chExt cx="10551167" cy="332619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9733383" cy="2752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14"/>
                </a:lnSpc>
              </a:pPr>
              <a:r>
                <a:rPr lang="en-US" sz="6761">
                  <a:solidFill>
                    <a:srgbClr val="FFFFFF"/>
                  </a:solidFill>
                  <a:latin typeface="TT Commons Pro"/>
                </a:rPr>
                <a:t>Struttura del Kernel di Os161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3311588"/>
              <a:ext cx="10551167" cy="0"/>
            </a:xfrm>
            <a:prstGeom prst="line">
              <a:avLst/>
            </a:prstGeom>
            <a:ln w="29214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5110162" y="4608909"/>
            <a:ext cx="12896850" cy="1847850"/>
          </a:xfrm>
          <a:custGeom>
            <a:avLst/>
            <a:gdLst/>
            <a:ahLst/>
            <a:cxnLst/>
            <a:rect l="l" t="t" r="r" b="b"/>
            <a:pathLst>
              <a:path w="12896850" h="1847850">
                <a:moveTo>
                  <a:pt x="0" y="0"/>
                </a:moveTo>
                <a:lnTo>
                  <a:pt x="12896850" y="0"/>
                </a:lnTo>
                <a:lnTo>
                  <a:pt x="12896850" y="1847850"/>
                </a:lnTo>
                <a:lnTo>
                  <a:pt x="0" y="1847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028700" y="2026958"/>
            <a:ext cx="3333750" cy="6229350"/>
          </a:xfrm>
          <a:custGeom>
            <a:avLst/>
            <a:gdLst/>
            <a:ahLst/>
            <a:cxnLst/>
            <a:rect l="l" t="t" r="r" b="b"/>
            <a:pathLst>
              <a:path w="3333750" h="6229350">
                <a:moveTo>
                  <a:pt x="0" y="0"/>
                </a:moveTo>
                <a:lnTo>
                  <a:pt x="3333750" y="0"/>
                </a:lnTo>
                <a:lnTo>
                  <a:pt x="3333750" y="6229350"/>
                </a:lnTo>
                <a:lnTo>
                  <a:pt x="0" y="6229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280006" y="307619"/>
            <a:ext cx="18007994" cy="838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dirty="0">
                <a:solidFill>
                  <a:srgbClr val="FFFFFF"/>
                </a:solidFill>
                <a:latin typeface="Open Sans 2 Bold"/>
              </a:rPr>
              <a:t>Come </a:t>
            </a:r>
            <a:r>
              <a:rPr lang="en-US" sz="4999" dirty="0" err="1">
                <a:solidFill>
                  <a:srgbClr val="FFFFFF"/>
                </a:solidFill>
                <a:latin typeface="Open Sans 2 Bold"/>
              </a:rPr>
              <a:t>aggiungere</a:t>
            </a:r>
            <a:r>
              <a:rPr lang="en-US" sz="4999" dirty="0">
                <a:solidFill>
                  <a:srgbClr val="FFFFFF"/>
                </a:solidFill>
                <a:latin typeface="Open Sans 2 Bold"/>
              </a:rPr>
              <a:t> </a:t>
            </a:r>
            <a:r>
              <a:rPr lang="en-US" sz="4999" dirty="0" err="1">
                <a:solidFill>
                  <a:srgbClr val="FFFFFF"/>
                </a:solidFill>
                <a:latin typeface="Open Sans 2 Bold"/>
              </a:rPr>
              <a:t>nel</a:t>
            </a:r>
            <a:r>
              <a:rPr lang="en-US" sz="4999" dirty="0">
                <a:solidFill>
                  <a:srgbClr val="FFFFFF"/>
                </a:solidFill>
                <a:latin typeface="Open Sans 2 Bold"/>
              </a:rPr>
              <a:t> </a:t>
            </a:r>
            <a:r>
              <a:rPr lang="en-US" sz="4999" dirty="0" err="1">
                <a:solidFill>
                  <a:srgbClr val="FFFFFF"/>
                </a:solidFill>
                <a:latin typeface="Open Sans 2 Bold"/>
              </a:rPr>
              <a:t>Makefile</a:t>
            </a:r>
            <a:r>
              <a:rPr lang="en-US" sz="4999" dirty="0">
                <a:solidFill>
                  <a:srgbClr val="FFFFFF"/>
                </a:solidFill>
                <a:latin typeface="Open Sans 2 Bold"/>
              </a:rPr>
              <a:t> le </a:t>
            </a:r>
            <a:r>
              <a:rPr lang="en-US" sz="4999" dirty="0" err="1">
                <a:solidFill>
                  <a:srgbClr val="FFFFFF"/>
                </a:solidFill>
                <a:latin typeface="Open Sans 2 Bold"/>
              </a:rPr>
              <a:t>funzioni</a:t>
            </a:r>
            <a:r>
              <a:rPr lang="en-US" sz="4999" dirty="0">
                <a:solidFill>
                  <a:srgbClr val="FFFFFF"/>
                </a:solidFill>
                <a:latin typeface="Open Sans 2 Bold"/>
              </a:rPr>
              <a:t> </a:t>
            </a:r>
            <a:r>
              <a:rPr lang="en-US" sz="4999" dirty="0" err="1">
                <a:solidFill>
                  <a:srgbClr val="FFFFFF"/>
                </a:solidFill>
                <a:latin typeface="Open Sans 2 Bold"/>
              </a:rPr>
              <a:t>implementate</a:t>
            </a:r>
            <a:endParaRPr lang="en-US" sz="4999" dirty="0">
              <a:solidFill>
                <a:srgbClr val="FFFFFF"/>
              </a:solidFill>
              <a:latin typeface="Open Sans 2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7200" y="1756843"/>
            <a:ext cx="374037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Open Sans 2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57724" y="4294363"/>
            <a:ext cx="45243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Open Sans 2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62482" y="9449029"/>
            <a:ext cx="363036" cy="4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39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834133" y="2156060"/>
            <a:ext cx="6362700" cy="5972175"/>
          </a:xfrm>
          <a:custGeom>
            <a:avLst/>
            <a:gdLst/>
            <a:ahLst/>
            <a:cxnLst/>
            <a:rect l="l" t="t" r="r" b="b"/>
            <a:pathLst>
              <a:path w="6362700" h="5972175">
                <a:moveTo>
                  <a:pt x="0" y="0"/>
                </a:moveTo>
                <a:lnTo>
                  <a:pt x="6362700" y="0"/>
                </a:lnTo>
                <a:lnTo>
                  <a:pt x="6362700" y="5972175"/>
                </a:lnTo>
                <a:lnTo>
                  <a:pt x="0" y="5972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168488" y="2743819"/>
            <a:ext cx="133350" cy="133350"/>
            <a:chOff x="0" y="0"/>
            <a:chExt cx="133350" cy="133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lnTo>
                    <a:pt x="132969" y="75438"/>
                  </a:lnTo>
                  <a:cubicBezTo>
                    <a:pt x="131318" y="84074"/>
                    <a:pt x="130048" y="88138"/>
                    <a:pt x="128270" y="92202"/>
                  </a:cubicBezTo>
                  <a:lnTo>
                    <a:pt x="124587" y="100076"/>
                  </a:lnTo>
                  <a:cubicBezTo>
                    <a:pt x="119761" y="107315"/>
                    <a:pt x="116967" y="110744"/>
                    <a:pt x="113919" y="113792"/>
                  </a:cubicBezTo>
                  <a:lnTo>
                    <a:pt x="107442" y="119634"/>
                  </a:lnTo>
                  <a:cubicBezTo>
                    <a:pt x="100203" y="124460"/>
                    <a:pt x="96266" y="126492"/>
                    <a:pt x="92329" y="128270"/>
                  </a:cubicBezTo>
                  <a:lnTo>
                    <a:pt x="84074" y="131191"/>
                  </a:lnTo>
                  <a:cubicBezTo>
                    <a:pt x="75438" y="132842"/>
                    <a:pt x="71120" y="133350"/>
                    <a:pt x="66802" y="133350"/>
                  </a:cubicBezTo>
                  <a:lnTo>
                    <a:pt x="58039" y="132969"/>
                  </a:lnTo>
                  <a:cubicBezTo>
                    <a:pt x="49403" y="131318"/>
                    <a:pt x="45339" y="130048"/>
                    <a:pt x="41275" y="128270"/>
                  </a:cubicBezTo>
                  <a:lnTo>
                    <a:pt x="33401" y="124587"/>
                  </a:lnTo>
                  <a:cubicBezTo>
                    <a:pt x="26162" y="119761"/>
                    <a:pt x="22733" y="116967"/>
                    <a:pt x="19685" y="113919"/>
                  </a:cubicBezTo>
                  <a:lnTo>
                    <a:pt x="13843" y="107442"/>
                  </a:lnTo>
                  <a:cubicBezTo>
                    <a:pt x="8763" y="100076"/>
                    <a:pt x="6731" y="96266"/>
                    <a:pt x="5080" y="92202"/>
                  </a:cubicBezTo>
                  <a:lnTo>
                    <a:pt x="2159" y="83947"/>
                  </a:lnTo>
                  <a:cubicBezTo>
                    <a:pt x="381" y="75438"/>
                    <a:pt x="0" y="70993"/>
                    <a:pt x="0" y="66675"/>
                  </a:cubicBezTo>
                  <a:lnTo>
                    <a:pt x="381" y="57912"/>
                  </a:lnTo>
                  <a:cubicBezTo>
                    <a:pt x="2032" y="49276"/>
                    <a:pt x="3302" y="45212"/>
                    <a:pt x="5080" y="41148"/>
                  </a:cubicBezTo>
                  <a:lnTo>
                    <a:pt x="8763" y="33274"/>
                  </a:lnTo>
                  <a:cubicBezTo>
                    <a:pt x="13589" y="26035"/>
                    <a:pt x="16383" y="22606"/>
                    <a:pt x="19431" y="19558"/>
                  </a:cubicBezTo>
                  <a:lnTo>
                    <a:pt x="25908" y="13716"/>
                  </a:lnTo>
                  <a:cubicBezTo>
                    <a:pt x="33274" y="8763"/>
                    <a:pt x="37084" y="6731"/>
                    <a:pt x="41148" y="5080"/>
                  </a:cubicBezTo>
                  <a:lnTo>
                    <a:pt x="49403" y="2159"/>
                  </a:lnTo>
                  <a:cubicBezTo>
                    <a:pt x="57912" y="381"/>
                    <a:pt x="62357" y="0"/>
                    <a:pt x="66675" y="0"/>
                  </a:cubicBezTo>
                  <a:lnTo>
                    <a:pt x="75438" y="381"/>
                  </a:lnTo>
                  <a:cubicBezTo>
                    <a:pt x="84074" y="2032"/>
                    <a:pt x="88138" y="3302"/>
                    <a:pt x="92202" y="5080"/>
                  </a:cubicBezTo>
                  <a:lnTo>
                    <a:pt x="100076" y="8763"/>
                  </a:lnTo>
                  <a:cubicBezTo>
                    <a:pt x="107315" y="13589"/>
                    <a:pt x="110744" y="16383"/>
                    <a:pt x="113792" y="19431"/>
                  </a:cubicBezTo>
                  <a:lnTo>
                    <a:pt x="119634" y="25908"/>
                  </a:lnTo>
                  <a:cubicBezTo>
                    <a:pt x="124460" y="33147"/>
                    <a:pt x="126492" y="37084"/>
                    <a:pt x="128270" y="41021"/>
                  </a:cubicBezTo>
                  <a:lnTo>
                    <a:pt x="131191" y="49276"/>
                  </a:lnTo>
                  <a:cubicBezTo>
                    <a:pt x="132842" y="57912"/>
                    <a:pt x="133350" y="62230"/>
                    <a:pt x="133350" y="665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168488" y="4515469"/>
            <a:ext cx="133350" cy="133350"/>
            <a:chOff x="0" y="0"/>
            <a:chExt cx="133350" cy="1333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lnTo>
                    <a:pt x="132969" y="75438"/>
                  </a:lnTo>
                  <a:cubicBezTo>
                    <a:pt x="131318" y="84074"/>
                    <a:pt x="130048" y="88138"/>
                    <a:pt x="128270" y="92202"/>
                  </a:cubicBezTo>
                  <a:lnTo>
                    <a:pt x="124587" y="100076"/>
                  </a:lnTo>
                  <a:cubicBezTo>
                    <a:pt x="119761" y="107315"/>
                    <a:pt x="116967" y="110744"/>
                    <a:pt x="113919" y="113792"/>
                  </a:cubicBezTo>
                  <a:lnTo>
                    <a:pt x="107442" y="119634"/>
                  </a:lnTo>
                  <a:cubicBezTo>
                    <a:pt x="100203" y="124460"/>
                    <a:pt x="96266" y="126492"/>
                    <a:pt x="92329" y="128270"/>
                  </a:cubicBezTo>
                  <a:lnTo>
                    <a:pt x="84074" y="131191"/>
                  </a:lnTo>
                  <a:cubicBezTo>
                    <a:pt x="75438" y="132842"/>
                    <a:pt x="71120" y="133350"/>
                    <a:pt x="66802" y="133350"/>
                  </a:cubicBezTo>
                  <a:lnTo>
                    <a:pt x="58039" y="132969"/>
                  </a:lnTo>
                  <a:cubicBezTo>
                    <a:pt x="49403" y="131318"/>
                    <a:pt x="45339" y="130048"/>
                    <a:pt x="41275" y="128270"/>
                  </a:cubicBezTo>
                  <a:lnTo>
                    <a:pt x="33401" y="124587"/>
                  </a:lnTo>
                  <a:cubicBezTo>
                    <a:pt x="26162" y="119761"/>
                    <a:pt x="22733" y="116967"/>
                    <a:pt x="19685" y="113919"/>
                  </a:cubicBezTo>
                  <a:lnTo>
                    <a:pt x="13843" y="107442"/>
                  </a:lnTo>
                  <a:cubicBezTo>
                    <a:pt x="8763" y="100076"/>
                    <a:pt x="6731" y="96266"/>
                    <a:pt x="5080" y="92202"/>
                  </a:cubicBezTo>
                  <a:lnTo>
                    <a:pt x="2159" y="83947"/>
                  </a:lnTo>
                  <a:cubicBezTo>
                    <a:pt x="381" y="75438"/>
                    <a:pt x="0" y="70993"/>
                    <a:pt x="0" y="66675"/>
                  </a:cubicBezTo>
                  <a:lnTo>
                    <a:pt x="381" y="57912"/>
                  </a:lnTo>
                  <a:cubicBezTo>
                    <a:pt x="2032" y="49276"/>
                    <a:pt x="3302" y="45212"/>
                    <a:pt x="5080" y="41148"/>
                  </a:cubicBezTo>
                  <a:lnTo>
                    <a:pt x="8763" y="33274"/>
                  </a:lnTo>
                  <a:cubicBezTo>
                    <a:pt x="13589" y="26035"/>
                    <a:pt x="16383" y="22606"/>
                    <a:pt x="19431" y="19558"/>
                  </a:cubicBezTo>
                  <a:lnTo>
                    <a:pt x="25908" y="13716"/>
                  </a:lnTo>
                  <a:cubicBezTo>
                    <a:pt x="33274" y="8763"/>
                    <a:pt x="37084" y="6731"/>
                    <a:pt x="41148" y="5080"/>
                  </a:cubicBezTo>
                  <a:lnTo>
                    <a:pt x="49403" y="2159"/>
                  </a:lnTo>
                  <a:cubicBezTo>
                    <a:pt x="57912" y="381"/>
                    <a:pt x="62357" y="0"/>
                    <a:pt x="66675" y="0"/>
                  </a:cubicBezTo>
                  <a:lnTo>
                    <a:pt x="75438" y="381"/>
                  </a:lnTo>
                  <a:cubicBezTo>
                    <a:pt x="84074" y="2032"/>
                    <a:pt x="88138" y="3302"/>
                    <a:pt x="92202" y="5080"/>
                  </a:cubicBezTo>
                  <a:lnTo>
                    <a:pt x="100076" y="8763"/>
                  </a:lnTo>
                  <a:cubicBezTo>
                    <a:pt x="107315" y="13589"/>
                    <a:pt x="110744" y="16383"/>
                    <a:pt x="113792" y="19431"/>
                  </a:cubicBezTo>
                  <a:lnTo>
                    <a:pt x="119634" y="25908"/>
                  </a:lnTo>
                  <a:cubicBezTo>
                    <a:pt x="124460" y="33147"/>
                    <a:pt x="126492" y="37084"/>
                    <a:pt x="128270" y="41021"/>
                  </a:cubicBezTo>
                  <a:lnTo>
                    <a:pt x="131191" y="49276"/>
                  </a:lnTo>
                  <a:cubicBezTo>
                    <a:pt x="132842" y="57912"/>
                    <a:pt x="133350" y="62230"/>
                    <a:pt x="133350" y="665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168488" y="6285786"/>
            <a:ext cx="133350" cy="133350"/>
            <a:chOff x="0" y="0"/>
            <a:chExt cx="133350" cy="1333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lnTo>
                    <a:pt x="132969" y="75438"/>
                  </a:lnTo>
                  <a:cubicBezTo>
                    <a:pt x="131318" y="84074"/>
                    <a:pt x="130048" y="88138"/>
                    <a:pt x="128270" y="92202"/>
                  </a:cubicBezTo>
                  <a:lnTo>
                    <a:pt x="124587" y="100076"/>
                  </a:lnTo>
                  <a:cubicBezTo>
                    <a:pt x="119761" y="107315"/>
                    <a:pt x="116967" y="110744"/>
                    <a:pt x="113919" y="113792"/>
                  </a:cubicBezTo>
                  <a:lnTo>
                    <a:pt x="107442" y="119634"/>
                  </a:lnTo>
                  <a:cubicBezTo>
                    <a:pt x="100203" y="124460"/>
                    <a:pt x="96266" y="126492"/>
                    <a:pt x="92329" y="128270"/>
                  </a:cubicBezTo>
                  <a:lnTo>
                    <a:pt x="84074" y="131191"/>
                  </a:lnTo>
                  <a:cubicBezTo>
                    <a:pt x="75438" y="132842"/>
                    <a:pt x="71120" y="133350"/>
                    <a:pt x="66802" y="133350"/>
                  </a:cubicBezTo>
                  <a:lnTo>
                    <a:pt x="58039" y="132969"/>
                  </a:lnTo>
                  <a:cubicBezTo>
                    <a:pt x="49403" y="131318"/>
                    <a:pt x="45339" y="130048"/>
                    <a:pt x="41275" y="128270"/>
                  </a:cubicBezTo>
                  <a:lnTo>
                    <a:pt x="33401" y="124587"/>
                  </a:lnTo>
                  <a:cubicBezTo>
                    <a:pt x="26162" y="119761"/>
                    <a:pt x="22733" y="116967"/>
                    <a:pt x="19685" y="113919"/>
                  </a:cubicBezTo>
                  <a:lnTo>
                    <a:pt x="13843" y="107442"/>
                  </a:lnTo>
                  <a:cubicBezTo>
                    <a:pt x="8763" y="100076"/>
                    <a:pt x="6731" y="96266"/>
                    <a:pt x="5080" y="92202"/>
                  </a:cubicBezTo>
                  <a:lnTo>
                    <a:pt x="2159" y="83947"/>
                  </a:lnTo>
                  <a:cubicBezTo>
                    <a:pt x="381" y="75438"/>
                    <a:pt x="0" y="70993"/>
                    <a:pt x="0" y="66675"/>
                  </a:cubicBezTo>
                  <a:lnTo>
                    <a:pt x="381" y="57912"/>
                  </a:lnTo>
                  <a:cubicBezTo>
                    <a:pt x="2032" y="49276"/>
                    <a:pt x="3302" y="45212"/>
                    <a:pt x="5080" y="41148"/>
                  </a:cubicBezTo>
                  <a:lnTo>
                    <a:pt x="8763" y="33274"/>
                  </a:lnTo>
                  <a:cubicBezTo>
                    <a:pt x="13589" y="26035"/>
                    <a:pt x="16383" y="22606"/>
                    <a:pt x="19431" y="19558"/>
                  </a:cubicBezTo>
                  <a:lnTo>
                    <a:pt x="25908" y="13716"/>
                  </a:lnTo>
                  <a:cubicBezTo>
                    <a:pt x="33274" y="8763"/>
                    <a:pt x="37084" y="6731"/>
                    <a:pt x="41148" y="5080"/>
                  </a:cubicBezTo>
                  <a:lnTo>
                    <a:pt x="49403" y="2159"/>
                  </a:lnTo>
                  <a:cubicBezTo>
                    <a:pt x="57912" y="381"/>
                    <a:pt x="62357" y="0"/>
                    <a:pt x="66675" y="0"/>
                  </a:cubicBezTo>
                  <a:lnTo>
                    <a:pt x="75438" y="381"/>
                  </a:lnTo>
                  <a:cubicBezTo>
                    <a:pt x="84074" y="2032"/>
                    <a:pt x="88138" y="3302"/>
                    <a:pt x="92202" y="5080"/>
                  </a:cubicBezTo>
                  <a:lnTo>
                    <a:pt x="100076" y="8763"/>
                  </a:lnTo>
                  <a:cubicBezTo>
                    <a:pt x="107315" y="13589"/>
                    <a:pt x="110744" y="16383"/>
                    <a:pt x="113792" y="19431"/>
                  </a:cubicBezTo>
                  <a:lnTo>
                    <a:pt x="119634" y="25908"/>
                  </a:lnTo>
                  <a:cubicBezTo>
                    <a:pt x="124460" y="33147"/>
                    <a:pt x="126492" y="37084"/>
                    <a:pt x="128270" y="41021"/>
                  </a:cubicBezTo>
                  <a:lnTo>
                    <a:pt x="131191" y="49276"/>
                  </a:lnTo>
                  <a:cubicBezTo>
                    <a:pt x="132842" y="57912"/>
                    <a:pt x="133350" y="62230"/>
                    <a:pt x="133350" y="665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727337" y="307619"/>
            <a:ext cx="2832973" cy="8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 2 Bold"/>
              </a:rPr>
              <a:t>Risultati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62482" y="944902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40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82095" y="2504208"/>
            <a:ext cx="7956442" cy="1043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2999">
                <a:solidFill>
                  <a:srgbClr val="FFFFFF"/>
                </a:solidFill>
                <a:latin typeface="Open Sans 2 Bold Italics"/>
              </a:rPr>
              <a:t>ls </a:t>
            </a:r>
            <a:r>
              <a:rPr lang="en-US" sz="2999">
                <a:solidFill>
                  <a:srgbClr val="FFFFFF"/>
                </a:solidFill>
                <a:latin typeface="Open Sans 2"/>
              </a:rPr>
              <a:t>permette di vedere tutte le funzioni implementate e usabili nel sistema operativo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64991" y="4275858"/>
            <a:ext cx="8967397" cy="1043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2999">
                <a:solidFill>
                  <a:srgbClr val="FFFFFF"/>
                </a:solidFill>
                <a:latin typeface="Open Sans 2 Bold"/>
              </a:rPr>
              <a:t>pwd</a:t>
            </a:r>
            <a:r>
              <a:rPr lang="en-US" sz="2999">
                <a:solidFill>
                  <a:srgbClr val="FFFFFF"/>
                </a:solidFill>
                <a:latin typeface="Open Sans 2"/>
              </a:rPr>
              <a:t> (implementa sys_getcwd) restituisce solo </a:t>
            </a:r>
            <a:r>
              <a:rPr lang="en-US" sz="2999">
                <a:solidFill>
                  <a:srgbClr val="FFFFFF"/>
                </a:solidFill>
                <a:latin typeface="Open Sans 2 Bold"/>
              </a:rPr>
              <a:t>‘/’</a:t>
            </a:r>
            <a:r>
              <a:rPr lang="en-US" sz="2999">
                <a:solidFill>
                  <a:srgbClr val="FFFFFF"/>
                </a:solidFill>
                <a:latin typeface="Open Sans 2"/>
              </a:rPr>
              <a:t> in quanto ci troviamo nella </a:t>
            </a:r>
            <a:r>
              <a:rPr lang="en-US" sz="2999">
                <a:solidFill>
                  <a:srgbClr val="FFFFFF"/>
                </a:solidFill>
                <a:latin typeface="Open Sans 2 Italics"/>
              </a:rPr>
              <a:t>radice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89674" y="6046175"/>
            <a:ext cx="9021699" cy="209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2999">
                <a:solidFill>
                  <a:srgbClr val="FFFFFF"/>
                </a:solidFill>
                <a:latin typeface="Open Sans 2 Bold Italics"/>
              </a:rPr>
              <a:t>cps</a:t>
            </a:r>
            <a:r>
              <a:rPr lang="en-US" sz="2999">
                <a:solidFill>
                  <a:srgbClr val="FFFFFF"/>
                </a:solidFill>
                <a:latin typeface="Open Sans 2"/>
              </a:rPr>
              <a:t> stampa tutti i processi. I processi di inizializzazione di sistema hanno sempre priorità più alta di quella di default (</a:t>
            </a:r>
            <a:r>
              <a:rPr lang="en-US" sz="2999">
                <a:solidFill>
                  <a:srgbClr val="FFFFFF"/>
                </a:solidFill>
                <a:latin typeface="Open Sans 2 Italics"/>
              </a:rPr>
              <a:t>exec.c</a:t>
            </a:r>
            <a:r>
              <a:rPr lang="en-US" sz="2999">
                <a:solidFill>
                  <a:srgbClr val="FFFFFF"/>
                </a:solidFill>
                <a:latin typeface="Open Sans 2"/>
              </a:rPr>
              <a:t>). Lo stesso vale per il processo </a:t>
            </a:r>
            <a:r>
              <a:rPr lang="en-US" sz="2999">
                <a:solidFill>
                  <a:srgbClr val="FFFFFF"/>
                </a:solidFill>
                <a:latin typeface="Open Sans 2 Italics"/>
              </a:rPr>
              <a:t>cps </a:t>
            </a:r>
            <a:r>
              <a:rPr lang="en-US" sz="2999">
                <a:solidFill>
                  <a:srgbClr val="FFFFFF"/>
                </a:solidFill>
                <a:latin typeface="Open Sans 2"/>
              </a:rPr>
              <a:t>che è figlio di </a:t>
            </a:r>
            <a:r>
              <a:rPr lang="en-US" sz="2999">
                <a:solidFill>
                  <a:srgbClr val="FFFFFF"/>
                </a:solidFill>
                <a:latin typeface="Open Sans 2 Italics"/>
              </a:rPr>
              <a:t>sh (</a:t>
            </a:r>
            <a:r>
              <a:rPr lang="en-US" sz="2999">
                <a:solidFill>
                  <a:srgbClr val="FFFFFF"/>
                </a:solidFill>
                <a:latin typeface="Open Sans 2"/>
              </a:rPr>
              <a:t>notare </a:t>
            </a:r>
            <a:r>
              <a:rPr lang="en-US" sz="2999">
                <a:solidFill>
                  <a:srgbClr val="FFFFFF"/>
                </a:solidFill>
                <a:latin typeface="Open Sans 2 Italics"/>
              </a:rPr>
              <a:t>getppid)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756133" y="1784128"/>
            <a:ext cx="7705725" cy="5772150"/>
          </a:xfrm>
          <a:custGeom>
            <a:avLst/>
            <a:gdLst/>
            <a:ahLst/>
            <a:cxnLst/>
            <a:rect l="l" t="t" r="r" b="b"/>
            <a:pathLst>
              <a:path w="7705725" h="5772150">
                <a:moveTo>
                  <a:pt x="0" y="0"/>
                </a:moveTo>
                <a:lnTo>
                  <a:pt x="7705725" y="0"/>
                </a:lnTo>
                <a:lnTo>
                  <a:pt x="7705725" y="5772150"/>
                </a:lnTo>
                <a:lnTo>
                  <a:pt x="0" y="5772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017051" y="4095750"/>
            <a:ext cx="133350" cy="133350"/>
            <a:chOff x="0" y="0"/>
            <a:chExt cx="133350" cy="133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lnTo>
                    <a:pt x="132969" y="75438"/>
                  </a:lnTo>
                  <a:cubicBezTo>
                    <a:pt x="131318" y="84074"/>
                    <a:pt x="130048" y="88138"/>
                    <a:pt x="128270" y="92202"/>
                  </a:cubicBezTo>
                  <a:lnTo>
                    <a:pt x="124587" y="100076"/>
                  </a:lnTo>
                  <a:cubicBezTo>
                    <a:pt x="119761" y="107315"/>
                    <a:pt x="116967" y="110744"/>
                    <a:pt x="113919" y="113792"/>
                  </a:cubicBezTo>
                  <a:lnTo>
                    <a:pt x="107442" y="119634"/>
                  </a:lnTo>
                  <a:cubicBezTo>
                    <a:pt x="100203" y="124460"/>
                    <a:pt x="96266" y="126492"/>
                    <a:pt x="92329" y="128270"/>
                  </a:cubicBezTo>
                  <a:lnTo>
                    <a:pt x="84074" y="131191"/>
                  </a:lnTo>
                  <a:cubicBezTo>
                    <a:pt x="75438" y="132842"/>
                    <a:pt x="71120" y="133350"/>
                    <a:pt x="66802" y="133350"/>
                  </a:cubicBezTo>
                  <a:lnTo>
                    <a:pt x="58039" y="132969"/>
                  </a:lnTo>
                  <a:cubicBezTo>
                    <a:pt x="49403" y="131318"/>
                    <a:pt x="45339" y="130048"/>
                    <a:pt x="41275" y="128270"/>
                  </a:cubicBezTo>
                  <a:lnTo>
                    <a:pt x="33401" y="124587"/>
                  </a:lnTo>
                  <a:cubicBezTo>
                    <a:pt x="26162" y="119761"/>
                    <a:pt x="22733" y="116967"/>
                    <a:pt x="19685" y="113919"/>
                  </a:cubicBezTo>
                  <a:lnTo>
                    <a:pt x="13843" y="107442"/>
                  </a:lnTo>
                  <a:cubicBezTo>
                    <a:pt x="8763" y="100076"/>
                    <a:pt x="6731" y="96266"/>
                    <a:pt x="5080" y="92202"/>
                  </a:cubicBezTo>
                  <a:lnTo>
                    <a:pt x="2159" y="83947"/>
                  </a:lnTo>
                  <a:cubicBezTo>
                    <a:pt x="381" y="75438"/>
                    <a:pt x="0" y="70993"/>
                    <a:pt x="0" y="66675"/>
                  </a:cubicBezTo>
                  <a:lnTo>
                    <a:pt x="381" y="57912"/>
                  </a:lnTo>
                  <a:cubicBezTo>
                    <a:pt x="2032" y="49276"/>
                    <a:pt x="3302" y="45212"/>
                    <a:pt x="5080" y="41148"/>
                  </a:cubicBezTo>
                  <a:lnTo>
                    <a:pt x="8763" y="33274"/>
                  </a:lnTo>
                  <a:cubicBezTo>
                    <a:pt x="13589" y="26035"/>
                    <a:pt x="16383" y="22606"/>
                    <a:pt x="19431" y="19558"/>
                  </a:cubicBezTo>
                  <a:lnTo>
                    <a:pt x="25908" y="13716"/>
                  </a:lnTo>
                  <a:cubicBezTo>
                    <a:pt x="33274" y="8763"/>
                    <a:pt x="37084" y="6731"/>
                    <a:pt x="41148" y="5080"/>
                  </a:cubicBezTo>
                  <a:lnTo>
                    <a:pt x="49403" y="2159"/>
                  </a:lnTo>
                  <a:cubicBezTo>
                    <a:pt x="57912" y="381"/>
                    <a:pt x="62357" y="0"/>
                    <a:pt x="66675" y="0"/>
                  </a:cubicBezTo>
                  <a:lnTo>
                    <a:pt x="75438" y="381"/>
                  </a:lnTo>
                  <a:cubicBezTo>
                    <a:pt x="84074" y="2032"/>
                    <a:pt x="88138" y="3302"/>
                    <a:pt x="92202" y="5080"/>
                  </a:cubicBezTo>
                  <a:lnTo>
                    <a:pt x="100076" y="8763"/>
                  </a:lnTo>
                  <a:cubicBezTo>
                    <a:pt x="107315" y="13589"/>
                    <a:pt x="110744" y="16383"/>
                    <a:pt x="113792" y="19431"/>
                  </a:cubicBezTo>
                  <a:lnTo>
                    <a:pt x="119634" y="25908"/>
                  </a:lnTo>
                  <a:cubicBezTo>
                    <a:pt x="124460" y="33147"/>
                    <a:pt x="126492" y="37084"/>
                    <a:pt x="128270" y="41021"/>
                  </a:cubicBezTo>
                  <a:lnTo>
                    <a:pt x="131191" y="49276"/>
                  </a:lnTo>
                  <a:cubicBezTo>
                    <a:pt x="132842" y="57912"/>
                    <a:pt x="133350" y="62230"/>
                    <a:pt x="133350" y="665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27337" y="307619"/>
            <a:ext cx="2832973" cy="8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 2 Bold"/>
              </a:rPr>
              <a:t>Risultati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62482" y="94490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41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50886" y="3856139"/>
            <a:ext cx="8116043" cy="156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23"/>
              </a:lnSpc>
            </a:pPr>
            <a:r>
              <a:rPr lang="en-US" sz="2999">
                <a:solidFill>
                  <a:srgbClr val="FFFFFF"/>
                </a:solidFill>
                <a:latin typeface="Open Sans 2 Bold Italics"/>
              </a:rPr>
              <a:t>dproc</a:t>
            </a:r>
            <a:r>
              <a:rPr lang="en-US" sz="2999">
                <a:solidFill>
                  <a:srgbClr val="FFFFFF"/>
                </a:solidFill>
                <a:latin typeface="Open Sans 2"/>
              </a:rPr>
              <a:t> in questo caso è stato chiamato 2 volte: crea due processi (pid 6 e 7) e da essi genera rispettivamente un processo child (pid 8 e 9)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70821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702726" y="9258300"/>
            <a:ext cx="882501" cy="882501"/>
          </a:xfrm>
          <a:custGeom>
            <a:avLst/>
            <a:gdLst/>
            <a:ahLst/>
            <a:cxnLst/>
            <a:rect l="l" t="t" r="r" b="b"/>
            <a:pathLst>
              <a:path w="882501" h="882501">
                <a:moveTo>
                  <a:pt x="0" y="0"/>
                </a:moveTo>
                <a:lnTo>
                  <a:pt x="882501" y="0"/>
                </a:lnTo>
                <a:lnTo>
                  <a:pt x="882501" y="882501"/>
                </a:lnTo>
                <a:lnTo>
                  <a:pt x="0" y="88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6244666" y="2065496"/>
            <a:ext cx="5410200" cy="6305550"/>
          </a:xfrm>
          <a:custGeom>
            <a:avLst/>
            <a:gdLst/>
            <a:ahLst/>
            <a:cxnLst/>
            <a:rect l="l" t="t" r="r" b="b"/>
            <a:pathLst>
              <a:path w="5410200" h="6305550">
                <a:moveTo>
                  <a:pt x="0" y="0"/>
                </a:moveTo>
                <a:lnTo>
                  <a:pt x="5410200" y="0"/>
                </a:lnTo>
                <a:lnTo>
                  <a:pt x="5410200" y="6305550"/>
                </a:lnTo>
                <a:lnTo>
                  <a:pt x="0" y="6305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2" b="-24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1659800" y="4788113"/>
            <a:ext cx="380609" cy="1199226"/>
          </a:xfrm>
          <a:custGeom>
            <a:avLst/>
            <a:gdLst/>
            <a:ahLst/>
            <a:cxnLst/>
            <a:rect l="l" t="t" r="r" b="b"/>
            <a:pathLst>
              <a:path w="380609" h="1199226">
                <a:moveTo>
                  <a:pt x="0" y="0"/>
                </a:moveTo>
                <a:lnTo>
                  <a:pt x="380610" y="0"/>
                </a:lnTo>
                <a:lnTo>
                  <a:pt x="380610" y="1199226"/>
                </a:lnTo>
                <a:lnTo>
                  <a:pt x="0" y="1199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1659800" y="6154045"/>
            <a:ext cx="380609" cy="1199226"/>
          </a:xfrm>
          <a:custGeom>
            <a:avLst/>
            <a:gdLst/>
            <a:ahLst/>
            <a:cxnLst/>
            <a:rect l="l" t="t" r="r" b="b"/>
            <a:pathLst>
              <a:path w="380609" h="1199226">
                <a:moveTo>
                  <a:pt x="0" y="0"/>
                </a:moveTo>
                <a:lnTo>
                  <a:pt x="380610" y="0"/>
                </a:lnTo>
                <a:lnTo>
                  <a:pt x="380610" y="1199226"/>
                </a:lnTo>
                <a:lnTo>
                  <a:pt x="0" y="1199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7727337" y="307619"/>
            <a:ext cx="2832973" cy="8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Open Sans 2 Bold"/>
              </a:rPr>
              <a:t>Risultati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62482" y="9449019"/>
            <a:ext cx="363036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2"/>
              </a:rPr>
              <a:t>42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70821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8142627" y="4447299"/>
            <a:ext cx="2002755" cy="123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3131"/>
                </a:solidFill>
                <a:latin typeface="Open Sans 2 Bold"/>
              </a:rPr>
              <a:t>FINE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15932" y="7144036"/>
            <a:ext cx="152400" cy="152400"/>
            <a:chOff x="0" y="0"/>
            <a:chExt cx="15240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5197" y="-63503"/>
            <a:ext cx="17386297" cy="10413997"/>
            <a:chOff x="0" y="0"/>
            <a:chExt cx="17386300" cy="10414000"/>
          </a:xfrm>
        </p:grpSpPr>
        <p:sp>
          <p:nvSpPr>
            <p:cNvPr id="5" name="Freeform 5"/>
            <p:cNvSpPr/>
            <p:nvPr/>
          </p:nvSpPr>
          <p:spPr>
            <a:xfrm>
              <a:off x="5530216" y="63500"/>
              <a:ext cx="11792584" cy="10287001"/>
            </a:xfrm>
            <a:custGeom>
              <a:avLst/>
              <a:gdLst/>
              <a:ahLst/>
              <a:cxnLst/>
              <a:rect l="l" t="t" r="r" b="b"/>
              <a:pathLst>
                <a:path w="11792584" h="10287001">
                  <a:moveTo>
                    <a:pt x="6774560" y="0"/>
                  </a:moveTo>
                  <a:cubicBezTo>
                    <a:pt x="6633336" y="68580"/>
                    <a:pt x="6493509" y="139827"/>
                    <a:pt x="6354952" y="213868"/>
                  </a:cubicBezTo>
                  <a:cubicBezTo>
                    <a:pt x="6181089" y="306832"/>
                    <a:pt x="6009639" y="403987"/>
                    <a:pt x="5840475" y="505333"/>
                  </a:cubicBezTo>
                  <a:cubicBezTo>
                    <a:pt x="5671311" y="606679"/>
                    <a:pt x="5504941" y="712089"/>
                    <a:pt x="5340984" y="821563"/>
                  </a:cubicBezTo>
                  <a:cubicBezTo>
                    <a:pt x="5177027" y="931037"/>
                    <a:pt x="5015991" y="1044575"/>
                    <a:pt x="4857622" y="1162050"/>
                  </a:cubicBezTo>
                  <a:cubicBezTo>
                    <a:pt x="4699253" y="1279525"/>
                    <a:pt x="4543932" y="1400683"/>
                    <a:pt x="4391532" y="1525778"/>
                  </a:cubicBezTo>
                  <a:cubicBezTo>
                    <a:pt x="4239132" y="1650873"/>
                    <a:pt x="4089907" y="1779524"/>
                    <a:pt x="3943857" y="1911985"/>
                  </a:cubicBezTo>
                  <a:cubicBezTo>
                    <a:pt x="3797807" y="2044446"/>
                    <a:pt x="3655059" y="2180336"/>
                    <a:pt x="3515613" y="2319655"/>
                  </a:cubicBezTo>
                  <a:cubicBezTo>
                    <a:pt x="3376167" y="2458974"/>
                    <a:pt x="3240277" y="2601849"/>
                    <a:pt x="3107944" y="2747899"/>
                  </a:cubicBezTo>
                  <a:cubicBezTo>
                    <a:pt x="2975610" y="2893949"/>
                    <a:pt x="2846832" y="3043174"/>
                    <a:pt x="2721737" y="3195574"/>
                  </a:cubicBezTo>
                  <a:cubicBezTo>
                    <a:pt x="2596642" y="3347974"/>
                    <a:pt x="2475357" y="3503295"/>
                    <a:pt x="2358009" y="3661664"/>
                  </a:cubicBezTo>
                  <a:cubicBezTo>
                    <a:pt x="2240661" y="3820033"/>
                    <a:pt x="2127123" y="3981196"/>
                    <a:pt x="2017522" y="4145026"/>
                  </a:cubicBezTo>
                  <a:cubicBezTo>
                    <a:pt x="1907921" y="4308856"/>
                    <a:pt x="1802511" y="4475480"/>
                    <a:pt x="1701165" y="4644517"/>
                  </a:cubicBezTo>
                  <a:cubicBezTo>
                    <a:pt x="1599819" y="4813555"/>
                    <a:pt x="1502664" y="4985131"/>
                    <a:pt x="1409700" y="5158994"/>
                  </a:cubicBezTo>
                  <a:cubicBezTo>
                    <a:pt x="1316736" y="5332857"/>
                    <a:pt x="1228217" y="5508879"/>
                    <a:pt x="1143889" y="5687061"/>
                  </a:cubicBezTo>
                  <a:cubicBezTo>
                    <a:pt x="1059561" y="5865242"/>
                    <a:pt x="979678" y="6045455"/>
                    <a:pt x="904240" y="6227573"/>
                  </a:cubicBezTo>
                  <a:cubicBezTo>
                    <a:pt x="828802" y="6409691"/>
                    <a:pt x="757809" y="6593587"/>
                    <a:pt x="691515" y="6779261"/>
                  </a:cubicBezTo>
                  <a:cubicBezTo>
                    <a:pt x="625221" y="6964935"/>
                    <a:pt x="563245" y="7152005"/>
                    <a:pt x="506095" y="7340728"/>
                  </a:cubicBezTo>
                  <a:cubicBezTo>
                    <a:pt x="448945" y="7529450"/>
                    <a:pt x="396240" y="7719315"/>
                    <a:pt x="348361" y="7910577"/>
                  </a:cubicBezTo>
                  <a:cubicBezTo>
                    <a:pt x="300482" y="8101839"/>
                    <a:pt x="257302" y="8294117"/>
                    <a:pt x="218821" y="8487411"/>
                  </a:cubicBezTo>
                  <a:cubicBezTo>
                    <a:pt x="180340" y="8680704"/>
                    <a:pt x="146685" y="8874888"/>
                    <a:pt x="117729" y="9069960"/>
                  </a:cubicBezTo>
                  <a:cubicBezTo>
                    <a:pt x="88773" y="9265031"/>
                    <a:pt x="64643" y="9460612"/>
                    <a:pt x="45339" y="9656700"/>
                  </a:cubicBezTo>
                  <a:cubicBezTo>
                    <a:pt x="26034" y="9852788"/>
                    <a:pt x="11557" y="10049383"/>
                    <a:pt x="1904" y="10246361"/>
                  </a:cubicBezTo>
                  <a:cubicBezTo>
                    <a:pt x="1270" y="10259950"/>
                    <a:pt x="634" y="10273412"/>
                    <a:pt x="0" y="10287001"/>
                  </a:cubicBezTo>
                  <a:lnTo>
                    <a:pt x="11792584" y="10287001"/>
                  </a:lnTo>
                  <a:lnTo>
                    <a:pt x="11792584" y="0"/>
                  </a:lnTo>
                  <a:close/>
                </a:path>
              </a:pathLst>
            </a:custGeom>
            <a:solidFill>
              <a:srgbClr val="020327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3334639"/>
              <a:ext cx="7376668" cy="24511"/>
            </a:xfrm>
            <a:custGeom>
              <a:avLst/>
              <a:gdLst/>
              <a:ahLst/>
              <a:cxnLst/>
              <a:rect l="l" t="t" r="r" b="b"/>
              <a:pathLst>
                <a:path w="7376668" h="24511">
                  <a:moveTo>
                    <a:pt x="0" y="0"/>
                  </a:moveTo>
                  <a:lnTo>
                    <a:pt x="7376668" y="0"/>
                  </a:lnTo>
                  <a:lnTo>
                    <a:pt x="7376668" y="24511"/>
                  </a:lnTo>
                  <a:lnTo>
                    <a:pt x="0" y="245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" name="Freeform 7"/>
          <p:cNvSpPr/>
          <p:nvPr/>
        </p:nvSpPr>
        <p:spPr>
          <a:xfrm>
            <a:off x="10016747" y="1467231"/>
            <a:ext cx="6696075" cy="6986216"/>
          </a:xfrm>
          <a:custGeom>
            <a:avLst/>
            <a:gdLst/>
            <a:ahLst/>
            <a:cxnLst/>
            <a:rect l="l" t="t" r="r" b="b"/>
            <a:pathLst>
              <a:path w="6696075" h="6986216">
                <a:moveTo>
                  <a:pt x="0" y="0"/>
                </a:moveTo>
                <a:lnTo>
                  <a:pt x="6696075" y="0"/>
                </a:lnTo>
                <a:lnTo>
                  <a:pt x="6696075" y="6986216"/>
                </a:lnTo>
                <a:lnTo>
                  <a:pt x="0" y="6986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" t="-1164" r="-368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341814" y="8965597"/>
            <a:ext cx="1046312" cy="1046312"/>
            <a:chOff x="0" y="0"/>
            <a:chExt cx="1046315" cy="1046315"/>
          </a:xfrm>
        </p:grpSpPr>
        <p:sp>
          <p:nvSpPr>
            <p:cNvPr id="9" name="Freeform 9"/>
            <p:cNvSpPr/>
            <p:nvPr/>
          </p:nvSpPr>
          <p:spPr>
            <a:xfrm>
              <a:off x="63500" y="63500"/>
              <a:ext cx="919353" cy="919353"/>
            </a:xfrm>
            <a:custGeom>
              <a:avLst/>
              <a:gdLst/>
              <a:ahLst/>
              <a:cxnLst/>
              <a:rect l="l" t="t" r="r" b="b"/>
              <a:pathLst>
                <a:path w="919353" h="919353">
                  <a:moveTo>
                    <a:pt x="459613" y="27305"/>
                  </a:moveTo>
                  <a:cubicBezTo>
                    <a:pt x="697992" y="27305"/>
                    <a:pt x="892048" y="221234"/>
                    <a:pt x="892048" y="459740"/>
                  </a:cubicBezTo>
                  <a:cubicBezTo>
                    <a:pt x="892048" y="698246"/>
                    <a:pt x="698119" y="892048"/>
                    <a:pt x="459613" y="892048"/>
                  </a:cubicBezTo>
                  <a:cubicBezTo>
                    <a:pt x="221107" y="892048"/>
                    <a:pt x="27305" y="698119"/>
                    <a:pt x="27305" y="459613"/>
                  </a:cubicBezTo>
                  <a:cubicBezTo>
                    <a:pt x="27305" y="221107"/>
                    <a:pt x="221234" y="27305"/>
                    <a:pt x="459613" y="27305"/>
                  </a:cubicBezTo>
                  <a:close/>
                  <a:moveTo>
                    <a:pt x="459359" y="0"/>
                  </a:moveTo>
                  <a:cubicBezTo>
                    <a:pt x="205994" y="127"/>
                    <a:pt x="0" y="206248"/>
                    <a:pt x="0" y="459613"/>
                  </a:cubicBezTo>
                  <a:cubicBezTo>
                    <a:pt x="0" y="712978"/>
                    <a:pt x="206121" y="919353"/>
                    <a:pt x="459613" y="919353"/>
                  </a:cubicBezTo>
                  <a:cubicBezTo>
                    <a:pt x="713105" y="919353"/>
                    <a:pt x="919353" y="713105"/>
                    <a:pt x="919353" y="459613"/>
                  </a:cubicBezTo>
                  <a:cubicBezTo>
                    <a:pt x="919353" y="206121"/>
                    <a:pt x="713359" y="127"/>
                    <a:pt x="459994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44627" y="408940"/>
              <a:ext cx="158115" cy="240030"/>
            </a:xfrm>
            <a:custGeom>
              <a:avLst/>
              <a:gdLst/>
              <a:ahLst/>
              <a:cxnLst/>
              <a:rect l="l" t="t" r="r" b="b"/>
              <a:pathLst>
                <a:path w="158115" h="240030">
                  <a:moveTo>
                    <a:pt x="83312" y="85471"/>
                  </a:moveTo>
                  <a:cubicBezTo>
                    <a:pt x="106299" y="85471"/>
                    <a:pt x="124460" y="91948"/>
                    <a:pt x="137795" y="104902"/>
                  </a:cubicBezTo>
                  <a:cubicBezTo>
                    <a:pt x="151384" y="117856"/>
                    <a:pt x="158115" y="135255"/>
                    <a:pt x="158115" y="157734"/>
                  </a:cubicBezTo>
                  <a:cubicBezTo>
                    <a:pt x="158115" y="184277"/>
                    <a:pt x="149987" y="204597"/>
                    <a:pt x="133731" y="218694"/>
                  </a:cubicBezTo>
                  <a:cubicBezTo>
                    <a:pt x="117475" y="232791"/>
                    <a:pt x="93980" y="240030"/>
                    <a:pt x="63881" y="240030"/>
                  </a:cubicBezTo>
                  <a:cubicBezTo>
                    <a:pt x="37592" y="240030"/>
                    <a:pt x="16256" y="235712"/>
                    <a:pt x="0" y="227330"/>
                  </a:cubicBezTo>
                  <a:lnTo>
                    <a:pt x="0" y="184023"/>
                  </a:lnTo>
                  <a:cubicBezTo>
                    <a:pt x="8636" y="188595"/>
                    <a:pt x="18415" y="192151"/>
                    <a:pt x="29718" y="195072"/>
                  </a:cubicBezTo>
                  <a:lnTo>
                    <a:pt x="61976" y="199390"/>
                  </a:lnTo>
                  <a:cubicBezTo>
                    <a:pt x="92583" y="199390"/>
                    <a:pt x="107696" y="186944"/>
                    <a:pt x="107696" y="161798"/>
                  </a:cubicBezTo>
                  <a:cubicBezTo>
                    <a:pt x="107696" y="137922"/>
                    <a:pt x="91948" y="125984"/>
                    <a:pt x="60325" y="125984"/>
                  </a:cubicBezTo>
                  <a:lnTo>
                    <a:pt x="48387" y="126492"/>
                  </a:lnTo>
                  <a:cubicBezTo>
                    <a:pt x="34544" y="128905"/>
                    <a:pt x="28956" y="130048"/>
                    <a:pt x="24765" y="131318"/>
                  </a:cubicBezTo>
                  <a:lnTo>
                    <a:pt x="4953" y="120523"/>
                  </a:lnTo>
                  <a:lnTo>
                    <a:pt x="13843" y="0"/>
                  </a:lnTo>
                  <a:lnTo>
                    <a:pt x="142113" y="0"/>
                  </a:lnTo>
                  <a:lnTo>
                    <a:pt x="142113" y="42545"/>
                  </a:lnTo>
                  <a:lnTo>
                    <a:pt x="57785" y="42545"/>
                  </a:lnTo>
                  <a:lnTo>
                    <a:pt x="53467" y="88900"/>
                  </a:lnTo>
                  <a:lnTo>
                    <a:pt x="59182" y="87757"/>
                  </a:lnTo>
                  <a:lnTo>
                    <a:pt x="83312" y="8559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7769455" y="-838604"/>
            <a:ext cx="13300516" cy="13300516"/>
          </a:xfrm>
          <a:custGeom>
            <a:avLst/>
            <a:gdLst/>
            <a:ahLst/>
            <a:cxnLst/>
            <a:rect l="l" t="t" r="r" b="b"/>
            <a:pathLst>
              <a:path w="13300516" h="13300516">
                <a:moveTo>
                  <a:pt x="0" y="0"/>
                </a:moveTo>
                <a:lnTo>
                  <a:pt x="13300515" y="0"/>
                </a:lnTo>
                <a:lnTo>
                  <a:pt x="13300515" y="13300516"/>
                </a:lnTo>
                <a:lnTo>
                  <a:pt x="0" y="13300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484845"/>
            <a:ext cx="7376618" cy="8953025"/>
            <a:chOff x="0" y="0"/>
            <a:chExt cx="9835491" cy="11937366"/>
          </a:xfrm>
        </p:grpSpPr>
        <p:sp>
          <p:nvSpPr>
            <p:cNvPr id="13" name="TextBox 13"/>
            <p:cNvSpPr txBox="1"/>
            <p:nvPr/>
          </p:nvSpPr>
          <p:spPr>
            <a:xfrm>
              <a:off x="103548" y="0"/>
              <a:ext cx="9018156" cy="3028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3"/>
                </a:lnSpc>
              </a:pPr>
              <a:r>
                <a:rPr lang="en-US" sz="7503">
                  <a:solidFill>
                    <a:srgbClr val="FFFFFF"/>
                  </a:solidFill>
                  <a:latin typeface="TT Commons Pro"/>
                </a:rPr>
                <a:t>Gestione della memoria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3548" y="4616763"/>
              <a:ext cx="9018156" cy="7063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74"/>
                </a:lnSpc>
              </a:pPr>
              <a:r>
                <a:rPr lang="en-US" sz="3595">
                  <a:solidFill>
                    <a:srgbClr val="FFFFFF"/>
                  </a:solidFill>
                  <a:latin typeface="TT Commons Pro"/>
                </a:rPr>
                <a:t>Implementa un sistema di gestione della memoria virtuale basato su </a:t>
              </a:r>
              <a:r>
                <a:rPr lang="en-US" sz="3595">
                  <a:solidFill>
                    <a:srgbClr val="FFFFFF"/>
                  </a:solidFill>
                  <a:latin typeface="TT Commons Pro Bold"/>
                </a:rPr>
                <a:t>paging</a:t>
              </a:r>
              <a:r>
                <a:rPr lang="en-US" sz="3595">
                  <a:solidFill>
                    <a:srgbClr val="FFFFFF"/>
                  </a:solidFill>
                  <a:latin typeface="TT Commons Pro"/>
                </a:rPr>
                <a:t>. </a:t>
              </a:r>
            </a:p>
            <a:p>
              <a:pPr>
                <a:lnSpc>
                  <a:spcPts val="4674"/>
                </a:lnSpc>
              </a:pPr>
              <a:r>
                <a:rPr lang="en-US" sz="3595">
                  <a:solidFill>
                    <a:srgbClr val="FFFFFF"/>
                  </a:solidFill>
                  <a:latin typeface="TT Commons Pro"/>
                </a:rPr>
                <a:t>Il paging è diviso in due fasi:</a:t>
              </a:r>
            </a:p>
            <a:p>
              <a:pPr>
                <a:lnSpc>
                  <a:spcPts val="4674"/>
                </a:lnSpc>
              </a:pPr>
              <a:endParaRPr lang="en-US" sz="3595">
                <a:solidFill>
                  <a:srgbClr val="FFFFFF"/>
                </a:solidFill>
                <a:latin typeface="TT Commons Pro"/>
              </a:endParaRPr>
            </a:p>
            <a:p>
              <a:pPr marL="776306" lvl="1" indent="-388153">
                <a:lnSpc>
                  <a:spcPts val="4674"/>
                </a:lnSpc>
                <a:buFont typeface="Arial"/>
                <a:buChar char="•"/>
              </a:pPr>
              <a:r>
                <a:rPr lang="en-US" sz="3595">
                  <a:solidFill>
                    <a:srgbClr val="FFFFFF"/>
                  </a:solidFill>
                  <a:latin typeface="TT Commons Pro"/>
                </a:rPr>
                <a:t>Fase di </a:t>
              </a:r>
              <a:r>
                <a:rPr lang="en-US" sz="3595">
                  <a:solidFill>
                    <a:srgbClr val="FFFFFF"/>
                  </a:solidFill>
                  <a:latin typeface="TT Commons Pro Bold"/>
                </a:rPr>
                <a:t>segmentazione </a:t>
              </a:r>
              <a:r>
                <a:rPr lang="en-US" sz="3595">
                  <a:solidFill>
                    <a:srgbClr val="FFFFFF"/>
                  </a:solidFill>
                  <a:latin typeface="TT Commons Pro"/>
                </a:rPr>
                <a:t>in cui si ottiene 'l'indirizzo lineare' partendo dall'indirizzo virtuale.</a:t>
              </a:r>
            </a:p>
            <a:p>
              <a:pPr>
                <a:lnSpc>
                  <a:spcPts val="4674"/>
                </a:lnSpc>
              </a:pPr>
              <a:endParaRPr lang="en-US" sz="3595">
                <a:solidFill>
                  <a:srgbClr val="FFFFFF"/>
                </a:solidFill>
                <a:latin typeface="TT Commons Pro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3731354"/>
              <a:ext cx="9835491" cy="0"/>
            </a:xfrm>
            <a:prstGeom prst="line">
              <a:avLst/>
            </a:prstGeom>
            <a:ln w="32763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220248" y="1311059"/>
            <a:ext cx="7924800" cy="7239000"/>
          </a:xfrm>
          <a:custGeom>
            <a:avLst/>
            <a:gdLst/>
            <a:ahLst/>
            <a:cxnLst/>
            <a:rect l="l" t="t" r="r" b="b"/>
            <a:pathLst>
              <a:path w="7924800" h="7239000">
                <a:moveTo>
                  <a:pt x="0" y="0"/>
                </a:moveTo>
                <a:lnTo>
                  <a:pt x="7924800" y="0"/>
                </a:lnTo>
                <a:lnTo>
                  <a:pt x="79248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353968" y="8933802"/>
            <a:ext cx="1064238" cy="1064238"/>
            <a:chOff x="0" y="0"/>
            <a:chExt cx="1064235" cy="1064235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630" y="937260"/>
                  </a:moveTo>
                  <a:cubicBezTo>
                    <a:pt x="210185" y="937260"/>
                    <a:pt x="0" y="727075"/>
                    <a:pt x="0" y="468630"/>
                  </a:cubicBezTo>
                  <a:cubicBezTo>
                    <a:pt x="0" y="210185"/>
                    <a:pt x="210185" y="0"/>
                    <a:pt x="468630" y="0"/>
                  </a:cubicBezTo>
                  <a:cubicBezTo>
                    <a:pt x="727075" y="0"/>
                    <a:pt x="937260" y="210185"/>
                    <a:pt x="937260" y="468630"/>
                  </a:cubicBezTo>
                  <a:cubicBezTo>
                    <a:pt x="937260" y="727075"/>
                    <a:pt x="727075" y="937260"/>
                    <a:pt x="468630" y="937260"/>
                  </a:cubicBezTo>
                  <a:close/>
                  <a:moveTo>
                    <a:pt x="468630" y="27813"/>
                  </a:moveTo>
                  <a:cubicBezTo>
                    <a:pt x="225552" y="27813"/>
                    <a:pt x="27813" y="225552"/>
                    <a:pt x="27813" y="468630"/>
                  </a:cubicBezTo>
                  <a:cubicBezTo>
                    <a:pt x="27813" y="711708"/>
                    <a:pt x="225552" y="909447"/>
                    <a:pt x="468630" y="909447"/>
                  </a:cubicBezTo>
                  <a:cubicBezTo>
                    <a:pt x="711708" y="909447"/>
                    <a:pt x="909447" y="711708"/>
                    <a:pt x="909447" y="468630"/>
                  </a:cubicBezTo>
                  <a:cubicBezTo>
                    <a:pt x="909447" y="225552"/>
                    <a:pt x="711708" y="27813"/>
                    <a:pt x="468630" y="27813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Freeform 6"/>
            <p:cNvSpPr/>
            <p:nvPr/>
          </p:nvSpPr>
          <p:spPr>
            <a:xfrm>
              <a:off x="447421" y="413131"/>
              <a:ext cx="170180" cy="246888"/>
            </a:xfrm>
            <a:custGeom>
              <a:avLst/>
              <a:gdLst/>
              <a:ahLst/>
              <a:cxnLst/>
              <a:rect l="l" t="t" r="r" b="b"/>
              <a:pathLst>
                <a:path w="170180" h="246888">
                  <a:moveTo>
                    <a:pt x="127" y="141478"/>
                  </a:moveTo>
                  <a:cubicBezTo>
                    <a:pt x="127" y="93726"/>
                    <a:pt x="10160" y="58293"/>
                    <a:pt x="30353" y="34925"/>
                  </a:cubicBezTo>
                  <a:cubicBezTo>
                    <a:pt x="50546" y="11557"/>
                    <a:pt x="80772" y="0"/>
                    <a:pt x="121031" y="0"/>
                  </a:cubicBezTo>
                  <a:cubicBezTo>
                    <a:pt x="134747" y="0"/>
                    <a:pt x="145669" y="762"/>
                    <a:pt x="153416" y="2413"/>
                  </a:cubicBezTo>
                  <a:lnTo>
                    <a:pt x="153416" y="43180"/>
                  </a:lnTo>
                  <a:cubicBezTo>
                    <a:pt x="143637" y="41021"/>
                    <a:pt x="133858" y="39751"/>
                    <a:pt x="124460" y="39751"/>
                  </a:cubicBezTo>
                  <a:cubicBezTo>
                    <a:pt x="106934" y="39751"/>
                    <a:pt x="92710" y="42418"/>
                    <a:pt x="81534" y="47498"/>
                  </a:cubicBezTo>
                  <a:cubicBezTo>
                    <a:pt x="70612" y="52832"/>
                    <a:pt x="62230" y="60706"/>
                    <a:pt x="56642" y="70866"/>
                  </a:cubicBezTo>
                  <a:cubicBezTo>
                    <a:pt x="51054" y="81026"/>
                    <a:pt x="47879" y="96012"/>
                    <a:pt x="46863" y="114935"/>
                  </a:cubicBezTo>
                  <a:lnTo>
                    <a:pt x="49022" y="114935"/>
                  </a:lnTo>
                  <a:cubicBezTo>
                    <a:pt x="59944" y="96139"/>
                    <a:pt x="77343" y="86868"/>
                    <a:pt x="101219" y="86868"/>
                  </a:cubicBezTo>
                  <a:cubicBezTo>
                    <a:pt x="122682" y="86868"/>
                    <a:pt x="139700" y="93726"/>
                    <a:pt x="151892" y="107061"/>
                  </a:cubicBezTo>
                  <a:cubicBezTo>
                    <a:pt x="164084" y="120396"/>
                    <a:pt x="170180" y="139192"/>
                    <a:pt x="170180" y="163195"/>
                  </a:cubicBezTo>
                  <a:cubicBezTo>
                    <a:pt x="170180" y="189103"/>
                    <a:pt x="162814" y="209296"/>
                    <a:pt x="148463" y="224409"/>
                  </a:cubicBezTo>
                  <a:cubicBezTo>
                    <a:pt x="134112" y="239522"/>
                    <a:pt x="113792" y="246888"/>
                    <a:pt x="88011" y="246888"/>
                  </a:cubicBezTo>
                  <a:cubicBezTo>
                    <a:pt x="70231" y="246888"/>
                    <a:pt x="54610" y="242697"/>
                    <a:pt x="41402" y="234442"/>
                  </a:cubicBezTo>
                  <a:cubicBezTo>
                    <a:pt x="28194" y="226187"/>
                    <a:pt x="18034" y="214249"/>
                    <a:pt x="10668" y="198374"/>
                  </a:cubicBezTo>
                  <a:cubicBezTo>
                    <a:pt x="3556" y="182753"/>
                    <a:pt x="0" y="163703"/>
                    <a:pt x="0" y="141351"/>
                  </a:cubicBezTo>
                  <a:lnTo>
                    <a:pt x="0" y="141351"/>
                  </a:lnTo>
                  <a:close/>
                  <a:moveTo>
                    <a:pt x="87376" y="206629"/>
                  </a:moveTo>
                  <a:cubicBezTo>
                    <a:pt x="98298" y="206629"/>
                    <a:pt x="106680" y="202946"/>
                    <a:pt x="112522" y="195707"/>
                  </a:cubicBezTo>
                  <a:cubicBezTo>
                    <a:pt x="118364" y="188468"/>
                    <a:pt x="121285" y="177927"/>
                    <a:pt x="121285" y="164465"/>
                  </a:cubicBezTo>
                  <a:cubicBezTo>
                    <a:pt x="121285" y="152781"/>
                    <a:pt x="118618" y="143510"/>
                    <a:pt x="113284" y="136652"/>
                  </a:cubicBezTo>
                  <a:cubicBezTo>
                    <a:pt x="107950" y="129794"/>
                    <a:pt x="99568" y="126365"/>
                    <a:pt x="88646" y="126365"/>
                  </a:cubicBezTo>
                  <a:cubicBezTo>
                    <a:pt x="78359" y="126365"/>
                    <a:pt x="69342" y="129794"/>
                    <a:pt x="62103" y="136398"/>
                  </a:cubicBezTo>
                  <a:cubicBezTo>
                    <a:pt x="54737" y="143256"/>
                    <a:pt x="51181" y="151003"/>
                    <a:pt x="51181" y="159766"/>
                  </a:cubicBezTo>
                  <a:cubicBezTo>
                    <a:pt x="51181" y="172974"/>
                    <a:pt x="54610" y="183896"/>
                    <a:pt x="61468" y="192913"/>
                  </a:cubicBezTo>
                  <a:cubicBezTo>
                    <a:pt x="68072" y="201930"/>
                    <a:pt x="76835" y="206629"/>
                    <a:pt x="87503" y="206629"/>
                  </a:cubicBezTo>
                  <a:lnTo>
                    <a:pt x="87503" y="206629"/>
                  </a:ln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563100" y="4764624"/>
            <a:ext cx="152400" cy="152400"/>
            <a:chOff x="0" y="0"/>
            <a:chExt cx="152400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72675" y="4561865"/>
            <a:ext cx="7986160" cy="35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1"/>
              </a:lnSpc>
            </a:pPr>
            <a:r>
              <a:rPr lang="en-US" sz="3619">
                <a:solidFill>
                  <a:srgbClr val="FFFFFF"/>
                </a:solidFill>
                <a:latin typeface="TT Commons Pro"/>
              </a:rPr>
              <a:t> Le </a:t>
            </a:r>
            <a:r>
              <a:rPr lang="en-US" sz="3619">
                <a:solidFill>
                  <a:srgbClr val="FFFFFF"/>
                </a:solidFill>
                <a:latin typeface="TT Commons Pro Bold"/>
              </a:rPr>
              <a:t>page tables</a:t>
            </a:r>
            <a:r>
              <a:rPr lang="en-US" sz="3619">
                <a:solidFill>
                  <a:srgbClr val="FFFFFF"/>
                </a:solidFill>
                <a:latin typeface="TT Commons Pro"/>
              </a:rPr>
              <a:t> consentono il controllo degli indirizzi di memoria, permettendo a Xv6 di multiplexare gli spazi degli indirizzi di processi diversi su una singola memoria fisica e proteggere le memorie di processi diversi.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900190" y="1379349"/>
            <a:ext cx="7913376" cy="2723510"/>
            <a:chOff x="0" y="0"/>
            <a:chExt cx="10551167" cy="363134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9733383" cy="304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TT Commons Pro"/>
                </a:rPr>
                <a:t>Gestione della memoria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3616740"/>
              <a:ext cx="10551167" cy="0"/>
            </a:xfrm>
            <a:prstGeom prst="line">
              <a:avLst/>
            </a:prstGeom>
            <a:ln w="29214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622401" y="9015613"/>
            <a:ext cx="1040778" cy="1040778"/>
            <a:chOff x="0" y="0"/>
            <a:chExt cx="1040778" cy="1040778"/>
          </a:xfrm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913765" cy="913765"/>
            </a:xfrm>
            <a:custGeom>
              <a:avLst/>
              <a:gdLst/>
              <a:ahLst/>
              <a:cxnLst/>
              <a:rect l="l" t="t" r="r" b="b"/>
              <a:pathLst>
                <a:path w="913765" h="913765">
                  <a:moveTo>
                    <a:pt x="456946" y="913765"/>
                  </a:moveTo>
                  <a:cubicBezTo>
                    <a:pt x="204851" y="913765"/>
                    <a:pt x="0" y="708914"/>
                    <a:pt x="0" y="456946"/>
                  </a:cubicBezTo>
                  <a:cubicBezTo>
                    <a:pt x="0" y="204978"/>
                    <a:pt x="204851" y="0"/>
                    <a:pt x="456946" y="0"/>
                  </a:cubicBezTo>
                  <a:cubicBezTo>
                    <a:pt x="709041" y="0"/>
                    <a:pt x="913765" y="204851"/>
                    <a:pt x="913765" y="456946"/>
                  </a:cubicBezTo>
                  <a:cubicBezTo>
                    <a:pt x="913765" y="709041"/>
                    <a:pt x="708914" y="913765"/>
                    <a:pt x="456946" y="913765"/>
                  </a:cubicBezTo>
                  <a:close/>
                  <a:moveTo>
                    <a:pt x="456946" y="27051"/>
                  </a:moveTo>
                  <a:cubicBezTo>
                    <a:pt x="219837" y="27051"/>
                    <a:pt x="27051" y="219837"/>
                    <a:pt x="27051" y="456946"/>
                  </a:cubicBezTo>
                  <a:cubicBezTo>
                    <a:pt x="27051" y="694055"/>
                    <a:pt x="219837" y="886714"/>
                    <a:pt x="456946" y="886714"/>
                  </a:cubicBezTo>
                  <a:cubicBezTo>
                    <a:pt x="694055" y="886714"/>
                    <a:pt x="886714" y="693928"/>
                    <a:pt x="886714" y="456946"/>
                  </a:cubicBezTo>
                  <a:cubicBezTo>
                    <a:pt x="886714" y="219964"/>
                    <a:pt x="693928" y="27051"/>
                    <a:pt x="456946" y="270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>
              <a:off x="435102" y="407289"/>
              <a:ext cx="168783" cy="234823"/>
            </a:xfrm>
            <a:custGeom>
              <a:avLst/>
              <a:gdLst/>
              <a:ahLst/>
              <a:cxnLst/>
              <a:rect l="l" t="t" r="r" b="b"/>
              <a:pathLst>
                <a:path w="168783" h="234823">
                  <a:moveTo>
                    <a:pt x="27813" y="234823"/>
                  </a:moveTo>
                  <a:lnTo>
                    <a:pt x="115951" y="41783"/>
                  </a:lnTo>
                  <a:lnTo>
                    <a:pt x="0" y="41783"/>
                  </a:lnTo>
                  <a:lnTo>
                    <a:pt x="0" y="0"/>
                  </a:lnTo>
                  <a:lnTo>
                    <a:pt x="168783" y="0"/>
                  </a:lnTo>
                  <a:lnTo>
                    <a:pt x="168783" y="31115"/>
                  </a:lnTo>
                  <a:lnTo>
                    <a:pt x="79883" y="234823"/>
                  </a:lnTo>
                  <a:lnTo>
                    <a:pt x="27813" y="234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00996" y="3586034"/>
            <a:ext cx="6278631" cy="3169277"/>
            <a:chOff x="0" y="0"/>
            <a:chExt cx="8371508" cy="4225703"/>
          </a:xfrm>
        </p:grpSpPr>
        <p:sp>
          <p:nvSpPr>
            <p:cNvPr id="7" name="TextBox 7"/>
            <p:cNvSpPr txBox="1"/>
            <p:nvPr/>
          </p:nvSpPr>
          <p:spPr>
            <a:xfrm>
              <a:off x="39" y="9525"/>
              <a:ext cx="8371431" cy="169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80"/>
                </a:lnSpc>
              </a:pPr>
              <a:r>
                <a:rPr lang="en-US" sz="8400">
                  <a:solidFill>
                    <a:srgbClr val="FFFFFF"/>
                  </a:solidFill>
                  <a:latin typeface="TT Commons Pro"/>
                </a:rPr>
                <a:t>Analogie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9" y="2894249"/>
              <a:ext cx="8371431" cy="1331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29"/>
                </a:lnSpc>
              </a:pPr>
              <a:r>
                <a:rPr lang="en-US" sz="3099">
                  <a:solidFill>
                    <a:srgbClr val="FFFFFF"/>
                  </a:solidFill>
                  <a:latin typeface="TT Commons Pro"/>
                </a:rPr>
                <a:t>Come in xv6 adotta la virtual memory tramite l'utilizzo di page table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H="1" flipV="1">
              <a:off x="39" y="2093914"/>
              <a:ext cx="8371431" cy="2540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62226" y="3586034"/>
            <a:ext cx="6278631" cy="5692741"/>
            <a:chOff x="0" y="0"/>
            <a:chExt cx="8371508" cy="7590322"/>
          </a:xfrm>
        </p:grpSpPr>
        <p:sp>
          <p:nvSpPr>
            <p:cNvPr id="11" name="TextBox 11"/>
            <p:cNvSpPr txBox="1"/>
            <p:nvPr/>
          </p:nvSpPr>
          <p:spPr>
            <a:xfrm>
              <a:off x="39" y="9525"/>
              <a:ext cx="8371431" cy="169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80"/>
                </a:lnSpc>
              </a:pPr>
              <a:r>
                <a:rPr lang="en-US" sz="8400">
                  <a:solidFill>
                    <a:srgbClr val="FFFFFF"/>
                  </a:solidFill>
                  <a:latin typeface="TT Commons Pro"/>
                </a:rPr>
                <a:t>Differenze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9" y="2894249"/>
              <a:ext cx="8371431" cy="4696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29"/>
                </a:lnSpc>
              </a:pPr>
              <a:r>
                <a:rPr lang="en-US" sz="3099">
                  <a:solidFill>
                    <a:srgbClr val="FFFFFF"/>
                  </a:solidFill>
                  <a:latin typeface="TT Commons Pro"/>
                </a:rPr>
                <a:t>Os161 implementa varie tecniche avanzate per ottimizzare l'utilizzo della memoria, tra cui l'utilizzo di memoria condivisa (shared memory), il demand paging e la condivisione in lettura/scrittura (Copy-On-Write, COW).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flipH="1" flipV="1">
              <a:off x="39" y="2093914"/>
              <a:ext cx="8371431" cy="2540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42101" y="359507"/>
            <a:ext cx="12805123" cy="292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07"/>
              </a:lnSpc>
            </a:pPr>
            <a:r>
              <a:rPr lang="en-US" sz="8362">
                <a:solidFill>
                  <a:srgbClr val="FFFFFF"/>
                </a:solidFill>
                <a:latin typeface="Open Sans 1"/>
              </a:rPr>
              <a:t>Gestione della memoria</a:t>
            </a:r>
          </a:p>
          <a:p>
            <a:pPr algn="ctr">
              <a:lnSpc>
                <a:spcPts val="11707"/>
              </a:lnSpc>
            </a:pPr>
            <a:r>
              <a:rPr lang="en-US" sz="8362">
                <a:solidFill>
                  <a:srgbClr val="FFFFFF"/>
                </a:solidFill>
                <a:latin typeface="Open Sans 1"/>
              </a:rPr>
              <a:t> Os161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716099" y="9079735"/>
            <a:ext cx="1042206" cy="1042206"/>
            <a:chOff x="0" y="0"/>
            <a:chExt cx="1042213" cy="1042213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915162" cy="915162"/>
            </a:xfrm>
            <a:custGeom>
              <a:avLst/>
              <a:gdLst/>
              <a:ahLst/>
              <a:cxnLst/>
              <a:rect l="l" t="t" r="r" b="b"/>
              <a:pathLst>
                <a:path w="915162" h="915162">
                  <a:moveTo>
                    <a:pt x="457581" y="915162"/>
                  </a:moveTo>
                  <a:cubicBezTo>
                    <a:pt x="205232" y="915162"/>
                    <a:pt x="0" y="709930"/>
                    <a:pt x="0" y="457581"/>
                  </a:cubicBezTo>
                  <a:cubicBezTo>
                    <a:pt x="0" y="205232"/>
                    <a:pt x="205232" y="0"/>
                    <a:pt x="457581" y="0"/>
                  </a:cubicBezTo>
                  <a:cubicBezTo>
                    <a:pt x="709930" y="0"/>
                    <a:pt x="915162" y="205232"/>
                    <a:pt x="915162" y="457581"/>
                  </a:cubicBezTo>
                  <a:cubicBezTo>
                    <a:pt x="915162" y="709930"/>
                    <a:pt x="709930" y="915162"/>
                    <a:pt x="457581" y="915162"/>
                  </a:cubicBezTo>
                  <a:close/>
                  <a:moveTo>
                    <a:pt x="457581" y="27051"/>
                  </a:moveTo>
                  <a:cubicBezTo>
                    <a:pt x="220218" y="27051"/>
                    <a:pt x="27178" y="220091"/>
                    <a:pt x="27178" y="457454"/>
                  </a:cubicBezTo>
                  <a:cubicBezTo>
                    <a:pt x="27178" y="694817"/>
                    <a:pt x="220218" y="887857"/>
                    <a:pt x="457581" y="887857"/>
                  </a:cubicBezTo>
                  <a:cubicBezTo>
                    <a:pt x="694944" y="887857"/>
                    <a:pt x="887984" y="694817"/>
                    <a:pt x="887984" y="457454"/>
                  </a:cubicBezTo>
                  <a:cubicBezTo>
                    <a:pt x="887984" y="220091"/>
                    <a:pt x="694944" y="27178"/>
                    <a:pt x="457581" y="27178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>
              <a:off x="438404" y="404495"/>
              <a:ext cx="165227" cy="241808"/>
            </a:xfrm>
            <a:custGeom>
              <a:avLst/>
              <a:gdLst/>
              <a:ahLst/>
              <a:cxnLst/>
              <a:rect l="l" t="t" r="r" b="b"/>
              <a:pathLst>
                <a:path w="165227" h="241808">
                  <a:moveTo>
                    <a:pt x="82931" y="0"/>
                  </a:moveTo>
                  <a:cubicBezTo>
                    <a:pt x="105537" y="0"/>
                    <a:pt x="123698" y="5207"/>
                    <a:pt x="137414" y="15494"/>
                  </a:cubicBezTo>
                  <a:cubicBezTo>
                    <a:pt x="151130" y="25781"/>
                    <a:pt x="158115" y="39497"/>
                    <a:pt x="158115" y="56896"/>
                  </a:cubicBezTo>
                  <a:cubicBezTo>
                    <a:pt x="158115" y="69088"/>
                    <a:pt x="154813" y="79756"/>
                    <a:pt x="148082" y="89027"/>
                  </a:cubicBezTo>
                  <a:cubicBezTo>
                    <a:pt x="141351" y="98298"/>
                    <a:pt x="130683" y="106934"/>
                    <a:pt x="115951" y="114300"/>
                  </a:cubicBezTo>
                  <a:cubicBezTo>
                    <a:pt x="133604" y="123825"/>
                    <a:pt x="146177" y="133604"/>
                    <a:pt x="153797" y="143764"/>
                  </a:cubicBezTo>
                  <a:cubicBezTo>
                    <a:pt x="161417" y="153924"/>
                    <a:pt x="165227" y="165227"/>
                    <a:pt x="165227" y="177546"/>
                  </a:cubicBezTo>
                  <a:cubicBezTo>
                    <a:pt x="165227" y="196850"/>
                    <a:pt x="157607" y="212344"/>
                    <a:pt x="142621" y="224155"/>
                  </a:cubicBezTo>
                  <a:cubicBezTo>
                    <a:pt x="127381" y="235839"/>
                    <a:pt x="107569" y="241808"/>
                    <a:pt x="82804" y="241808"/>
                  </a:cubicBezTo>
                  <a:cubicBezTo>
                    <a:pt x="57150" y="241808"/>
                    <a:pt x="36830" y="236347"/>
                    <a:pt x="22098" y="225425"/>
                  </a:cubicBezTo>
                  <a:cubicBezTo>
                    <a:pt x="7366" y="214503"/>
                    <a:pt x="0" y="199009"/>
                    <a:pt x="0" y="178816"/>
                  </a:cubicBezTo>
                  <a:cubicBezTo>
                    <a:pt x="0" y="165481"/>
                    <a:pt x="3556" y="153543"/>
                    <a:pt x="10668" y="143129"/>
                  </a:cubicBezTo>
                  <a:cubicBezTo>
                    <a:pt x="17780" y="132715"/>
                    <a:pt x="29210" y="123571"/>
                    <a:pt x="44958" y="115570"/>
                  </a:cubicBezTo>
                  <a:cubicBezTo>
                    <a:pt x="31623" y="107061"/>
                    <a:pt x="21844" y="97917"/>
                    <a:pt x="15875" y="88392"/>
                  </a:cubicBezTo>
                  <a:cubicBezTo>
                    <a:pt x="9906" y="78613"/>
                    <a:pt x="7112" y="68199"/>
                    <a:pt x="7112" y="56769"/>
                  </a:cubicBezTo>
                  <a:cubicBezTo>
                    <a:pt x="7112" y="39878"/>
                    <a:pt x="13970" y="26289"/>
                    <a:pt x="28067" y="15875"/>
                  </a:cubicBezTo>
                  <a:cubicBezTo>
                    <a:pt x="42164" y="5461"/>
                    <a:pt x="60452" y="127"/>
                    <a:pt x="82804" y="127"/>
                  </a:cubicBezTo>
                  <a:close/>
                  <a:moveTo>
                    <a:pt x="46228" y="175895"/>
                  </a:moveTo>
                  <a:lnTo>
                    <a:pt x="49530" y="192278"/>
                  </a:lnTo>
                  <a:cubicBezTo>
                    <a:pt x="62357" y="202692"/>
                    <a:pt x="71247" y="205105"/>
                    <a:pt x="82423" y="205105"/>
                  </a:cubicBezTo>
                  <a:cubicBezTo>
                    <a:pt x="94742" y="205105"/>
                    <a:pt x="104140" y="202438"/>
                    <a:pt x="109982" y="197231"/>
                  </a:cubicBezTo>
                  <a:lnTo>
                    <a:pt x="119253" y="184912"/>
                  </a:lnTo>
                  <a:cubicBezTo>
                    <a:pt x="119253" y="169164"/>
                    <a:pt x="116205" y="162306"/>
                    <a:pt x="110236" y="156083"/>
                  </a:cubicBezTo>
                  <a:cubicBezTo>
                    <a:pt x="104267" y="149860"/>
                    <a:pt x="94234" y="143256"/>
                    <a:pt x="80772" y="136144"/>
                  </a:cubicBezTo>
                  <a:cubicBezTo>
                    <a:pt x="57658" y="146431"/>
                    <a:pt x="46228" y="159766"/>
                    <a:pt x="46228" y="175895"/>
                  </a:cubicBezTo>
                  <a:close/>
                  <a:moveTo>
                    <a:pt x="82677" y="36322"/>
                  </a:moveTo>
                  <a:lnTo>
                    <a:pt x="67437" y="38481"/>
                  </a:lnTo>
                  <a:cubicBezTo>
                    <a:pt x="57023" y="46990"/>
                    <a:pt x="54356" y="52959"/>
                    <a:pt x="54356" y="60198"/>
                  </a:cubicBezTo>
                  <a:lnTo>
                    <a:pt x="56515" y="72390"/>
                  </a:lnTo>
                  <a:cubicBezTo>
                    <a:pt x="64643" y="82677"/>
                    <a:pt x="72263" y="87884"/>
                    <a:pt x="82931" y="93345"/>
                  </a:cubicBezTo>
                  <a:cubicBezTo>
                    <a:pt x="93345" y="88392"/>
                    <a:pt x="100838" y="83312"/>
                    <a:pt x="105029" y="78105"/>
                  </a:cubicBezTo>
                  <a:lnTo>
                    <a:pt x="111252" y="66929"/>
                  </a:lnTo>
                  <a:cubicBezTo>
                    <a:pt x="111252" y="52832"/>
                    <a:pt x="108585" y="46990"/>
                    <a:pt x="103124" y="42672"/>
                  </a:cubicBezTo>
                  <a:lnTo>
                    <a:pt x="90932" y="36449"/>
                  </a:lnTo>
                  <a:lnTo>
                    <a:pt x="82550" y="36449"/>
                  </a:ln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>
            <a:off x="-12032327" y="-2851700"/>
            <a:ext cx="23306778" cy="23306778"/>
          </a:xfrm>
          <a:custGeom>
            <a:avLst/>
            <a:gdLst/>
            <a:ahLst/>
            <a:cxnLst/>
            <a:rect l="l" t="t" r="r" b="b"/>
            <a:pathLst>
              <a:path w="23306778" h="23306778">
                <a:moveTo>
                  <a:pt x="0" y="0"/>
                </a:moveTo>
                <a:lnTo>
                  <a:pt x="23306777" y="0"/>
                </a:lnTo>
                <a:lnTo>
                  <a:pt x="23306777" y="23306778"/>
                </a:lnTo>
                <a:lnTo>
                  <a:pt x="0" y="23306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542078" y="786832"/>
            <a:ext cx="16361512" cy="144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TT Commons Pro"/>
              </a:rPr>
              <a:t>System Call, Exceptions e Interrupts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9845" y="3080471"/>
            <a:ext cx="15624155" cy="470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8"/>
              </a:lnSpc>
            </a:pPr>
            <a:r>
              <a:rPr lang="en-US" sz="3418">
                <a:solidFill>
                  <a:srgbClr val="FFFFFF"/>
                </a:solidFill>
                <a:latin typeface="Open Sans 2"/>
              </a:rPr>
              <a:t>In Xv6 vengono tutte gestite da una stessa funzione. Come prima cosa bisogna effettuare il </a:t>
            </a:r>
            <a:r>
              <a:rPr lang="en-US" sz="3418">
                <a:solidFill>
                  <a:srgbClr val="FFFFFF"/>
                </a:solidFill>
                <a:latin typeface="Open Sans 2 Bold"/>
              </a:rPr>
              <a:t>context switch</a:t>
            </a:r>
            <a:r>
              <a:rPr lang="en-US" sz="3418">
                <a:solidFill>
                  <a:srgbClr val="FFFFFF"/>
                </a:solidFill>
                <a:latin typeface="Open Sans 2"/>
              </a:rPr>
              <a:t> per passare da user mode a kernel mode. Nello specifico il sistema operativo deve:</a:t>
            </a:r>
          </a:p>
          <a:p>
            <a:pPr marL="738153" lvl="1" indent="-369076" algn="l">
              <a:lnSpc>
                <a:spcPts val="4718"/>
              </a:lnSpc>
              <a:buFont typeface="Arial"/>
              <a:buChar char="•"/>
            </a:pPr>
            <a:r>
              <a:rPr lang="en-US" sz="3418" spc="3">
                <a:solidFill>
                  <a:srgbClr val="FFFFFF"/>
                </a:solidFill>
                <a:latin typeface="Open Sans 2"/>
              </a:rPr>
              <a:t> Salvare i registri del processore per un futuro ripristino trasparente.</a:t>
            </a:r>
          </a:p>
          <a:p>
            <a:pPr marL="738153" lvl="1" indent="-369076" algn="l">
              <a:lnSpc>
                <a:spcPts val="4718"/>
              </a:lnSpc>
              <a:buFont typeface="Arial"/>
              <a:buChar char="•"/>
            </a:pPr>
            <a:r>
              <a:rPr lang="en-US" sz="3418" spc="3">
                <a:solidFill>
                  <a:srgbClr val="FFFFFF"/>
                </a:solidFill>
                <a:latin typeface="Open Sans 2"/>
              </a:rPr>
              <a:t> Essere configurato per l'esecuzione nel kernel scegliendo un punto in cui</a:t>
            </a:r>
          </a:p>
          <a:p>
            <a:pPr algn="l">
              <a:lnSpc>
                <a:spcPts val="4718"/>
              </a:lnSpc>
            </a:pPr>
            <a:r>
              <a:rPr lang="en-US" sz="3418">
                <a:solidFill>
                  <a:srgbClr val="FFFFFF"/>
                </a:solidFill>
                <a:latin typeface="Open Sans 2"/>
              </a:rPr>
              <a:t>far iniziare l'esecuzione del kernel.</a:t>
            </a:r>
          </a:p>
          <a:p>
            <a:pPr algn="ctr">
              <a:lnSpc>
                <a:spcPts val="4718"/>
              </a:lnSpc>
            </a:pPr>
            <a:r>
              <a:rPr lang="en-US" sz="3418" spc="3">
                <a:solidFill>
                  <a:srgbClr val="FFFFFF"/>
                </a:solidFill>
                <a:latin typeface="Open Sans 2"/>
              </a:rPr>
              <a:t>3. Il kernel deve essere in grado di recuperare informazioni sull'evento, ad</a:t>
            </a:r>
          </a:p>
          <a:p>
            <a:pPr algn="l">
              <a:lnSpc>
                <a:spcPts val="4718"/>
              </a:lnSpc>
            </a:pPr>
            <a:r>
              <a:rPr lang="en-US" sz="3418">
                <a:solidFill>
                  <a:srgbClr val="FFFFFF"/>
                </a:solidFill>
                <a:latin typeface="Open Sans 2"/>
              </a:rPr>
              <a:t>esempio gli argomenti della chiamata di sistema.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93370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42426" y="2605526"/>
            <a:ext cx="152400" cy="152400"/>
            <a:chOff x="0" y="0"/>
            <a:chExt cx="152400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42426" y="3805676"/>
            <a:ext cx="152400" cy="152400"/>
            <a:chOff x="0" y="0"/>
            <a:chExt cx="152400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42426" y="5005826"/>
            <a:ext cx="152400" cy="152400"/>
            <a:chOff x="0" y="0"/>
            <a:chExt cx="152400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42426" y="6205976"/>
            <a:ext cx="152400" cy="152400"/>
            <a:chOff x="0" y="0"/>
            <a:chExt cx="152400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42426" y="7406126"/>
            <a:ext cx="152400" cy="152400"/>
            <a:chOff x="0" y="0"/>
            <a:chExt cx="152400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639261" y="9212656"/>
            <a:ext cx="1007164" cy="1007164"/>
            <a:chOff x="0" y="0"/>
            <a:chExt cx="1007174" cy="1007174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880110" cy="880110"/>
            </a:xfrm>
            <a:custGeom>
              <a:avLst/>
              <a:gdLst/>
              <a:ahLst/>
              <a:cxnLst/>
              <a:rect l="l" t="t" r="r" b="b"/>
              <a:pathLst>
                <a:path w="880110" h="880110">
                  <a:moveTo>
                    <a:pt x="440055" y="880110"/>
                  </a:moveTo>
                  <a:cubicBezTo>
                    <a:pt x="197358" y="880110"/>
                    <a:pt x="0" y="682752"/>
                    <a:pt x="0" y="440055"/>
                  </a:cubicBezTo>
                  <a:cubicBezTo>
                    <a:pt x="0" y="197358"/>
                    <a:pt x="197358" y="0"/>
                    <a:pt x="440055" y="0"/>
                  </a:cubicBezTo>
                  <a:cubicBezTo>
                    <a:pt x="682752" y="0"/>
                    <a:pt x="880110" y="197358"/>
                    <a:pt x="880110" y="440055"/>
                  </a:cubicBezTo>
                  <a:cubicBezTo>
                    <a:pt x="880110" y="682752"/>
                    <a:pt x="682752" y="880110"/>
                    <a:pt x="440055" y="880110"/>
                  </a:cubicBezTo>
                  <a:close/>
                  <a:moveTo>
                    <a:pt x="440055" y="26035"/>
                  </a:moveTo>
                  <a:cubicBezTo>
                    <a:pt x="211709" y="26035"/>
                    <a:pt x="26035" y="211709"/>
                    <a:pt x="26035" y="440055"/>
                  </a:cubicBezTo>
                  <a:cubicBezTo>
                    <a:pt x="26035" y="668401"/>
                    <a:pt x="211709" y="854075"/>
                    <a:pt x="440055" y="854075"/>
                  </a:cubicBezTo>
                  <a:cubicBezTo>
                    <a:pt x="668401" y="854075"/>
                    <a:pt x="854075" y="668401"/>
                    <a:pt x="854075" y="440055"/>
                  </a:cubicBezTo>
                  <a:cubicBezTo>
                    <a:pt x="854075" y="211709"/>
                    <a:pt x="668401" y="26035"/>
                    <a:pt x="440055" y="260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23164" y="391414"/>
              <a:ext cx="159893" cy="232410"/>
            </a:xfrm>
            <a:custGeom>
              <a:avLst/>
              <a:gdLst/>
              <a:ahLst/>
              <a:cxnLst/>
              <a:rect l="l" t="t" r="r" b="b"/>
              <a:pathLst>
                <a:path w="159893" h="232410">
                  <a:moveTo>
                    <a:pt x="159893" y="99568"/>
                  </a:moveTo>
                  <a:cubicBezTo>
                    <a:pt x="159893" y="144272"/>
                    <a:pt x="150495" y="177419"/>
                    <a:pt x="131699" y="199390"/>
                  </a:cubicBezTo>
                  <a:cubicBezTo>
                    <a:pt x="112903" y="221361"/>
                    <a:pt x="84582" y="232410"/>
                    <a:pt x="46355" y="232410"/>
                  </a:cubicBezTo>
                  <a:cubicBezTo>
                    <a:pt x="32893" y="232410"/>
                    <a:pt x="22733" y="231775"/>
                    <a:pt x="15875" y="230378"/>
                  </a:cubicBezTo>
                  <a:lnTo>
                    <a:pt x="15875" y="191897"/>
                  </a:lnTo>
                  <a:cubicBezTo>
                    <a:pt x="24638" y="193929"/>
                    <a:pt x="33782" y="195072"/>
                    <a:pt x="43180" y="195072"/>
                  </a:cubicBezTo>
                  <a:cubicBezTo>
                    <a:pt x="59182" y="195072"/>
                    <a:pt x="72263" y="192786"/>
                    <a:pt x="82804" y="187960"/>
                  </a:cubicBezTo>
                  <a:cubicBezTo>
                    <a:pt x="93091" y="183134"/>
                    <a:pt x="101092" y="175768"/>
                    <a:pt x="106680" y="165735"/>
                  </a:cubicBezTo>
                  <a:cubicBezTo>
                    <a:pt x="112268" y="155702"/>
                    <a:pt x="115443" y="141732"/>
                    <a:pt x="116078" y="124079"/>
                  </a:cubicBezTo>
                  <a:lnTo>
                    <a:pt x="114046" y="124079"/>
                  </a:lnTo>
                  <a:lnTo>
                    <a:pt x="93218" y="144399"/>
                  </a:lnTo>
                  <a:cubicBezTo>
                    <a:pt x="85471" y="148336"/>
                    <a:pt x="75565" y="150368"/>
                    <a:pt x="63627" y="150368"/>
                  </a:cubicBezTo>
                  <a:cubicBezTo>
                    <a:pt x="43942" y="150368"/>
                    <a:pt x="28321" y="144018"/>
                    <a:pt x="16891" y="131318"/>
                  </a:cubicBezTo>
                  <a:cubicBezTo>
                    <a:pt x="5461" y="118618"/>
                    <a:pt x="0" y="101092"/>
                    <a:pt x="0" y="78613"/>
                  </a:cubicBezTo>
                  <a:cubicBezTo>
                    <a:pt x="0" y="54356"/>
                    <a:pt x="6858" y="35052"/>
                    <a:pt x="20574" y="21082"/>
                  </a:cubicBezTo>
                  <a:cubicBezTo>
                    <a:pt x="34290" y="7112"/>
                    <a:pt x="53086" y="0"/>
                    <a:pt x="76962" y="0"/>
                  </a:cubicBezTo>
                  <a:cubicBezTo>
                    <a:pt x="93726" y="0"/>
                    <a:pt x="108331" y="3937"/>
                    <a:pt x="120904" y="11684"/>
                  </a:cubicBezTo>
                  <a:cubicBezTo>
                    <a:pt x="133477" y="19431"/>
                    <a:pt x="143129" y="30861"/>
                    <a:pt x="149733" y="45847"/>
                  </a:cubicBezTo>
                  <a:cubicBezTo>
                    <a:pt x="156591" y="60960"/>
                    <a:pt x="159766" y="78867"/>
                    <a:pt x="159766" y="99441"/>
                  </a:cubicBezTo>
                  <a:lnTo>
                    <a:pt x="159766" y="99441"/>
                  </a:lnTo>
                  <a:close/>
                  <a:moveTo>
                    <a:pt x="78105" y="38608"/>
                  </a:moveTo>
                  <a:lnTo>
                    <a:pt x="60452" y="42037"/>
                  </a:lnTo>
                  <a:cubicBezTo>
                    <a:pt x="49403" y="55753"/>
                    <a:pt x="46482" y="65659"/>
                    <a:pt x="46482" y="78486"/>
                  </a:cubicBezTo>
                  <a:cubicBezTo>
                    <a:pt x="46482" y="89535"/>
                    <a:pt x="49022" y="98171"/>
                    <a:pt x="53975" y="104648"/>
                  </a:cubicBezTo>
                  <a:lnTo>
                    <a:pt x="66802" y="114300"/>
                  </a:lnTo>
                  <a:cubicBezTo>
                    <a:pt x="86741" y="114300"/>
                    <a:pt x="95250" y="111125"/>
                    <a:pt x="102108" y="104648"/>
                  </a:cubicBezTo>
                  <a:lnTo>
                    <a:pt x="112395" y="90932"/>
                  </a:lnTo>
                  <a:cubicBezTo>
                    <a:pt x="112395" y="70358"/>
                    <a:pt x="109220" y="60071"/>
                    <a:pt x="102743" y="51562"/>
                  </a:cubicBezTo>
                  <a:cubicBezTo>
                    <a:pt x="96139" y="43053"/>
                    <a:pt x="87884" y="38735"/>
                    <a:pt x="77978" y="38735"/>
                  </a:cubicBezTo>
                  <a:lnTo>
                    <a:pt x="77978" y="387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0476" y="560556"/>
            <a:ext cx="9516923" cy="144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TT Commons Pro"/>
              </a:rPr>
              <a:t>Gestori di trap in Xv6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6139" y="2321690"/>
            <a:ext cx="15235952" cy="600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407">
                <a:solidFill>
                  <a:srgbClr val="FFFFFF"/>
                </a:solidFill>
                <a:latin typeface="Open Sans 2"/>
              </a:rPr>
              <a:t>La gestione delle trap viene gestita a livello assembly tramite la funzione </a:t>
            </a:r>
            <a:r>
              <a:rPr lang="en-US" sz="3407">
                <a:solidFill>
                  <a:srgbClr val="FFFFFF"/>
                </a:solidFill>
                <a:latin typeface="Open Sans 2 Bold"/>
              </a:rPr>
              <a:t>int n </a:t>
            </a:r>
            <a:r>
              <a:rPr lang="en-US" sz="3407">
                <a:solidFill>
                  <a:srgbClr val="FFFFFF"/>
                </a:solidFill>
                <a:latin typeface="Open Sans 2"/>
              </a:rPr>
              <a:t>(in usys.S) (dove nel caso delle system call n = T_SYSCALL) Successivamente avviene la creazione del trap frame con il salvataggio dei registri nella funzione </a:t>
            </a:r>
            <a:r>
              <a:rPr lang="en-US" sz="3407">
                <a:solidFill>
                  <a:srgbClr val="FFFFFF"/>
                </a:solidFill>
                <a:latin typeface="Open Sans 2 Bold"/>
              </a:rPr>
              <a:t>alltraps </a:t>
            </a:r>
          </a:p>
          <a:p>
            <a:pPr algn="l">
              <a:lnSpc>
                <a:spcPts val="4725"/>
              </a:lnSpc>
            </a:pPr>
            <a:r>
              <a:rPr lang="en-US" sz="3407">
                <a:solidFill>
                  <a:srgbClr val="FFFFFF"/>
                </a:solidFill>
                <a:latin typeface="Open Sans 2"/>
              </a:rPr>
              <a:t>int n infine chiama trap a livello c che determina cosa ha scatenato l’interrupt </a:t>
            </a:r>
          </a:p>
          <a:p>
            <a:pPr algn="l">
              <a:lnSpc>
                <a:spcPts val="4725"/>
              </a:lnSpc>
            </a:pPr>
            <a:r>
              <a:rPr lang="en-US" sz="3407">
                <a:solidFill>
                  <a:srgbClr val="FFFFFF"/>
                </a:solidFill>
                <a:latin typeface="Open Sans 2"/>
              </a:rPr>
              <a:t>Per le system call invoca </a:t>
            </a:r>
            <a:r>
              <a:rPr lang="en-US" sz="3407">
                <a:solidFill>
                  <a:srgbClr val="FFFFFF"/>
                </a:solidFill>
                <a:latin typeface="Open Sans 2 Bold"/>
              </a:rPr>
              <a:t>syscall </a:t>
            </a:r>
            <a:r>
              <a:rPr lang="en-US" sz="3407">
                <a:solidFill>
                  <a:srgbClr val="FFFFFF"/>
                </a:solidFill>
                <a:latin typeface="Open Sans 2"/>
              </a:rPr>
              <a:t>in (syscall.c) che chiama la funzione corrispondente all’ID (in %eax)</a:t>
            </a:r>
          </a:p>
          <a:p>
            <a:pPr algn="l">
              <a:lnSpc>
                <a:spcPts val="4725"/>
              </a:lnSpc>
            </a:pPr>
            <a:r>
              <a:rPr lang="en-US" sz="3407">
                <a:solidFill>
                  <a:srgbClr val="FFFFFF"/>
                </a:solidFill>
                <a:latin typeface="Open Sans 2 Bold"/>
              </a:rPr>
              <a:t>trapret </a:t>
            </a:r>
            <a:r>
              <a:rPr lang="en-US" sz="3407">
                <a:solidFill>
                  <a:srgbClr val="FFFFFF"/>
                </a:solidFill>
                <a:latin typeface="Open Sans 2"/>
              </a:rPr>
              <a:t>(in trapasm.S) esegue il context switch inverso e conclude la chiamata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2583</Words>
  <Application>Microsoft Office PowerPoint</Application>
  <PresentationFormat>Personalizzato</PresentationFormat>
  <Paragraphs>292</Paragraphs>
  <Slides>44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4" baseType="lpstr">
      <vt:lpstr>TT Commons Pro</vt:lpstr>
      <vt:lpstr>Open Sans 2 Bold Italics</vt:lpstr>
      <vt:lpstr>Open Sans 2</vt:lpstr>
      <vt:lpstr>Calibri</vt:lpstr>
      <vt:lpstr>TT Commons Pro Bold</vt:lpstr>
      <vt:lpstr>Open Sans 1</vt:lpstr>
      <vt:lpstr>Open Sans 2 Bold</vt:lpstr>
      <vt:lpstr>Arial</vt:lpstr>
      <vt:lpstr>Open Sans 2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Presentazione.pdf</dc:title>
  <cp:lastModifiedBy>Messineo  Nunzio</cp:lastModifiedBy>
  <cp:revision>2</cp:revision>
  <dcterms:created xsi:type="dcterms:W3CDTF">2006-08-16T00:00:00Z</dcterms:created>
  <dcterms:modified xsi:type="dcterms:W3CDTF">2024-01-19T16:11:06Z</dcterms:modified>
  <dc:identifier>DAF6VY48IWk</dc:identifier>
</cp:coreProperties>
</file>